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Lst>
  <p:sldIdLst>
    <p:sldId id="256" r:id="rId2"/>
    <p:sldId id="257" r:id="rId3"/>
    <p:sldId id="259" r:id="rId4"/>
    <p:sldId id="258" r:id="rId5"/>
    <p:sldId id="260" r:id="rId6"/>
    <p:sldId id="261" r:id="rId7"/>
    <p:sldId id="262" r:id="rId8"/>
    <p:sldId id="263" r:id="rId9"/>
    <p:sldId id="264" r:id="rId10"/>
    <p:sldId id="266" r:id="rId11"/>
    <p:sldId id="265"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3" d="100"/>
          <a:sy n="93" d="100"/>
        </p:scale>
        <p:origin x="259"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7/12/2020</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80296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7/12/2020</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71005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7/12/2020</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62464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7/12/2020</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46030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7/12/2020</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88194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7/12/2020</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97967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7/12/2020</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00032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7/12/2020</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793442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7/12/2020</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0206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7/12/2020</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19957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7/12/2020</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86629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7/12/2020</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1868823"/>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36" r:id="rId6"/>
    <p:sldLayoutId id="2147483732" r:id="rId7"/>
    <p:sldLayoutId id="2147483733" r:id="rId8"/>
    <p:sldLayoutId id="2147483734" r:id="rId9"/>
    <p:sldLayoutId id="2147483735" r:id="rId10"/>
    <p:sldLayoutId id="2147483737" r:id="rId11"/>
  </p:sldLayoutIdLst>
  <p:hf sldNum="0" hdr="0" ftr="0" dt="0"/>
  <p:txStyles>
    <p:titleStyle>
      <a:lvl1pPr algn="l" defTabSz="914400" rtl="0" eaLnBrk="1" latinLnBrk="0" hangingPunct="1">
        <a:lnSpc>
          <a:spcPct val="90000"/>
        </a:lnSpc>
        <a:spcBef>
          <a:spcPct val="0"/>
        </a:spcBef>
        <a:buNone/>
        <a:defRPr sz="55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20000"/>
        </a:lnSpc>
        <a:spcBef>
          <a:spcPts val="1200"/>
        </a:spcBef>
        <a:spcAft>
          <a:spcPts val="200"/>
        </a:spcAft>
        <a:buClr>
          <a:schemeClr val="accent1"/>
        </a:buClr>
        <a:buSzPct val="100000"/>
        <a:buFont typeface="Calibri" panose="020F0502020204030204" pitchFamily="34" charset="0"/>
        <a:buChar char=" "/>
        <a:defRPr sz="18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close up of a flower&#10;&#10;Description automatically generated">
            <a:extLst>
              <a:ext uri="{FF2B5EF4-FFF2-40B4-BE49-F238E27FC236}">
                <a16:creationId xmlns:a16="http://schemas.microsoft.com/office/drawing/2014/main" id="{F987BE92-6977-4B90-94E4-C4A619420472}"/>
              </a:ext>
            </a:extLst>
          </p:cNvPr>
          <p:cNvPicPr>
            <a:picLocks noChangeAspect="1"/>
          </p:cNvPicPr>
          <p:nvPr/>
        </p:nvPicPr>
        <p:blipFill rotWithShape="1">
          <a:blip r:embed="rId2"/>
          <a:srcRect t="7596" b="8134"/>
          <a:stretch/>
        </p:blipFill>
        <p:spPr>
          <a:xfrm>
            <a:off x="1" y="10"/>
            <a:ext cx="12191999" cy="6857990"/>
          </a:xfrm>
          <a:prstGeom prst="rect">
            <a:avLst/>
          </a:prstGeom>
        </p:spPr>
      </p:pic>
      <p:sp>
        <p:nvSpPr>
          <p:cNvPr id="9" name="Rectangle 8">
            <a:extLst>
              <a:ext uri="{FF2B5EF4-FFF2-40B4-BE49-F238E27FC236}">
                <a16:creationId xmlns:a16="http://schemas.microsoft.com/office/drawing/2014/main" id="{77D4E339-1FDC-4F64-BACC-DA1625A5A3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2794" y="0"/>
            <a:ext cx="9339206" cy="6858000"/>
          </a:xfrm>
          <a:prstGeom prst="rect">
            <a:avLst/>
          </a:prstGeom>
          <a:gradFill flip="none" rotWithShape="1">
            <a:gsLst>
              <a:gs pos="58000">
                <a:schemeClr val="tx1">
                  <a:alpha val="35000"/>
                </a:schemeClr>
              </a:gs>
              <a:gs pos="33000">
                <a:schemeClr val="tx1">
                  <a:alpha val="20000"/>
                </a:schemeClr>
              </a:gs>
              <a:gs pos="0">
                <a:schemeClr val="tx1">
                  <a:alpha val="0"/>
                </a:schemeClr>
              </a:gs>
              <a:gs pos="100000">
                <a:schemeClr val="tx1">
                  <a:alpha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3DA0030-B649-4D21-8255-78EC5855D2C6}"/>
              </a:ext>
            </a:extLst>
          </p:cNvPr>
          <p:cNvSpPr>
            <a:spLocks noGrp="1"/>
          </p:cNvSpPr>
          <p:nvPr>
            <p:ph type="ctrTitle"/>
          </p:nvPr>
        </p:nvSpPr>
        <p:spPr>
          <a:xfrm>
            <a:off x="4985517" y="3331444"/>
            <a:ext cx="6470692" cy="1229306"/>
          </a:xfrm>
        </p:spPr>
        <p:txBody>
          <a:bodyPr>
            <a:normAutofit fontScale="90000"/>
          </a:bodyPr>
          <a:lstStyle/>
          <a:p>
            <a:r>
              <a:rPr lang="en-US" sz="5400" dirty="0">
                <a:solidFill>
                  <a:schemeClr val="bg1"/>
                </a:solidFill>
              </a:rPr>
              <a:t>SAT Reading Passage: Reading Comprehension</a:t>
            </a:r>
          </a:p>
        </p:txBody>
      </p:sp>
      <p:sp>
        <p:nvSpPr>
          <p:cNvPr id="3" name="Subtitle 2">
            <a:extLst>
              <a:ext uri="{FF2B5EF4-FFF2-40B4-BE49-F238E27FC236}">
                <a16:creationId xmlns:a16="http://schemas.microsoft.com/office/drawing/2014/main" id="{F5FC9B79-C864-4E16-B310-029D540AEEE7}"/>
              </a:ext>
            </a:extLst>
          </p:cNvPr>
          <p:cNvSpPr>
            <a:spLocks noGrp="1"/>
          </p:cNvSpPr>
          <p:nvPr>
            <p:ph type="subTitle" idx="1"/>
          </p:nvPr>
        </p:nvSpPr>
        <p:spPr>
          <a:xfrm>
            <a:off x="4985516" y="4735799"/>
            <a:ext cx="6470693" cy="605256"/>
          </a:xfrm>
        </p:spPr>
        <p:txBody>
          <a:bodyPr>
            <a:normAutofit/>
          </a:bodyPr>
          <a:lstStyle/>
          <a:p>
            <a:r>
              <a:rPr lang="en-US" dirty="0">
                <a:solidFill>
                  <a:schemeClr val="bg1"/>
                </a:solidFill>
              </a:rPr>
              <a:t>Secondary English </a:t>
            </a:r>
            <a:r>
              <a:rPr lang="en-US" dirty="0" err="1">
                <a:solidFill>
                  <a:schemeClr val="bg1"/>
                </a:solidFill>
              </a:rPr>
              <a:t>ilbc</a:t>
            </a:r>
            <a:r>
              <a:rPr lang="en-US" dirty="0">
                <a:solidFill>
                  <a:schemeClr val="bg1"/>
                </a:solidFill>
              </a:rPr>
              <a:t> </a:t>
            </a:r>
            <a:r>
              <a:rPr lang="en-US" dirty="0" err="1">
                <a:solidFill>
                  <a:schemeClr val="bg1"/>
                </a:solidFill>
              </a:rPr>
              <a:t>maing</a:t>
            </a:r>
            <a:endParaRPr lang="en-US" dirty="0">
              <a:solidFill>
                <a:schemeClr val="bg1"/>
              </a:solidFill>
            </a:endParaRPr>
          </a:p>
        </p:txBody>
      </p:sp>
      <p:cxnSp>
        <p:nvCxnSpPr>
          <p:cNvPr id="35" name="Straight Connector 10">
            <a:extLst>
              <a:ext uri="{FF2B5EF4-FFF2-40B4-BE49-F238E27FC236}">
                <a16:creationId xmlns:a16="http://schemas.microsoft.com/office/drawing/2014/main" id="{D28A9C89-B313-458F-9C85-515930A51A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0211" y="4641183"/>
            <a:ext cx="6309360" cy="0"/>
          </a:xfrm>
          <a:prstGeom prst="line">
            <a:avLst/>
          </a:prstGeom>
          <a:ln w="19050">
            <a:solidFill>
              <a:schemeClr val="bg1">
                <a:alpha val="9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4000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5C7F-F320-4572-AD26-5ACD5449F30D}"/>
              </a:ext>
            </a:extLst>
          </p:cNvPr>
          <p:cNvSpPr>
            <a:spLocks noGrp="1"/>
          </p:cNvSpPr>
          <p:nvPr>
            <p:ph type="title"/>
          </p:nvPr>
        </p:nvSpPr>
        <p:spPr/>
        <p:txBody>
          <a:bodyPr>
            <a:normAutofit/>
          </a:bodyPr>
          <a:lstStyle/>
          <a:p>
            <a:r>
              <a:rPr lang="en-US" sz="2000" dirty="0"/>
              <a:t>Questions 1-10 are based on the following passage. </a:t>
            </a:r>
            <a:br>
              <a:rPr lang="en-US" sz="2000" dirty="0"/>
            </a:br>
            <a:r>
              <a:rPr lang="en-US" sz="2000" dirty="0"/>
              <a:t>This passage is from Lydia </a:t>
            </a:r>
            <a:r>
              <a:rPr lang="en-US" sz="2000" dirty="0" err="1"/>
              <a:t>Minatoya</a:t>
            </a:r>
            <a:r>
              <a:rPr lang="en-US" sz="2000" dirty="0"/>
              <a:t>, The Strangeness of Beauty. ©1999 by Lydia </a:t>
            </a:r>
            <a:r>
              <a:rPr lang="en-US" sz="2000" dirty="0" err="1"/>
              <a:t>Minatoya</a:t>
            </a:r>
            <a:r>
              <a:rPr lang="en-US" sz="2000" dirty="0"/>
              <a:t>. The setting is Japan in 1920. Chie and her daughter Naomi are members of the House of Fuji, a noble family. </a:t>
            </a:r>
          </a:p>
        </p:txBody>
      </p:sp>
      <p:sp>
        <p:nvSpPr>
          <p:cNvPr id="3" name="Content Placeholder 2">
            <a:extLst>
              <a:ext uri="{FF2B5EF4-FFF2-40B4-BE49-F238E27FC236}">
                <a16:creationId xmlns:a16="http://schemas.microsoft.com/office/drawing/2014/main" id="{9E36F685-A1B4-498F-AC07-C7E90928CF8F}"/>
              </a:ext>
            </a:extLst>
          </p:cNvPr>
          <p:cNvSpPr>
            <a:spLocks noGrp="1"/>
          </p:cNvSpPr>
          <p:nvPr>
            <p:ph idx="1"/>
          </p:nvPr>
        </p:nvSpPr>
        <p:spPr/>
        <p:txBody>
          <a:bodyPr>
            <a:normAutofit fontScale="70000" lnSpcReduction="20000"/>
          </a:bodyPr>
          <a:lstStyle/>
          <a:p>
            <a:r>
              <a:rPr lang="en-US" dirty="0"/>
              <a:t>Akira came directly, breaking all tradition. Was that it? Had he followed form—had he asked his mother to speak to his father to approach a go-between—would Chie have been more receptive? He came on a winter’s eve. He pounded on the door while a cold rain beat on the shuttered veranda, so at first Chie thought him only the wind. The maid knew better. Chie heard her soft scuttling footsteps, the creak of the door. Then the maid brought a calling card to the drawing room, for Chie. Chie was reluctant to go to her guest; perhaps she was feeling too cozy. She and Naomi were reading at a low table set atop a charcoal brazier. A thick quilt spread over the sides of the table so their legs were tucked inside with the heat. “Who is it at this hour, in this weather?” Chie questioned as she picked the name card off the maid’s lacquer tray. “Shinoda, Akira. Kobe Dental College,” she read. Naomi recognized the name. Chie heard a soft intake of air. “I think you should go,” said Naomi. Akira was waiting in the entry. He was in his early twenties, slim and serious, wearing the black military-style uniform of a student. As he bowed—his hands hanging straight down, a black cap in one, a yellow oil-paper umbrella in the other—Chie glanced beyond him. In the glistening surface of the courtyard’s rain-drenched paving stones, she saw his reflection like a dark double. “Madame,” said Akira, “forgive my disruption, but I come with a matter of urgency.” His voice was soft, refined. He straightened and stole a deferential peek at her face. In the dim light his eyes shone with sincerity. Chie felt herself starting to like him. “Come inside, get out of this nasty night. Surely your business can wait for a moment or two.” “I don’t want to trouble you. Normally I would approach you more properly but I’ve received word of a position. I’ve an opportunity to go to America, as dentist for Seattle’s Japanese community.” “Congratulations,” Chie said with amusement. “That is an opportunity, I’m sure. But how am I involved?” Even noting Naomi’s breathless reaction to the name card, Chie had no idea. Akira’s message, delivered like a formal speech, filled her with maternal amusement. You know how children speak so earnestly, so hurriedly, so endearingly about things that have no importance in an adult’s mind? That’s how she viewed him, as a child. </a:t>
            </a:r>
          </a:p>
        </p:txBody>
      </p:sp>
    </p:spTree>
    <p:extLst>
      <p:ext uri="{BB962C8B-B14F-4D97-AF65-F5344CB8AC3E}">
        <p14:creationId xmlns:p14="http://schemas.microsoft.com/office/powerpoint/2010/main" val="3346052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1263D-5D54-43CB-A8C4-2921087020D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EBE3027-FECE-4D0A-AD45-443894D8167D}"/>
              </a:ext>
            </a:extLst>
          </p:cNvPr>
          <p:cNvSpPr>
            <a:spLocks noGrp="1"/>
          </p:cNvSpPr>
          <p:nvPr>
            <p:ph idx="1"/>
          </p:nvPr>
        </p:nvSpPr>
        <p:spPr/>
        <p:txBody>
          <a:bodyPr>
            <a:normAutofit fontScale="77500" lnSpcReduction="20000"/>
          </a:bodyPr>
          <a:lstStyle/>
          <a:p>
            <a:r>
              <a:rPr lang="en-US" dirty="0"/>
              <a:t>It was how she viewed Naomi. Even though Naomi was eighteen and training endlessly in the arts needed to make a good marriage, Chie had made no effort to find her a husband. Akira blushed. “Depending on your response, I may stay in Japan. I’ve come to ask for Naomi’s hand.” Suddenly Chie felt the dampness of the night. “Does Naomi know anything of your... ambitions?” “We have an understanding. Please don’t judge my candidacy by the unseemliness of this proposal. I ask directly because the use of a go-between takes much time. Either method comes down to the same thing: a matter of parental approval. If you give your consent, I become Naomi’s yoshi.* We’ll live in the House of Fuji. Without your consent, I must go to America, to secure a new home for my bride.” Eager to make his point, he’d been looking her full in the face. Abruptly, his voice turned gentle. “I see I’ve startled you. My humble apologies. I’ll take no more of your evening. My address is on my card. If you don’t wish to contact me, I’ll </a:t>
            </a:r>
            <a:r>
              <a:rPr lang="en-US" dirty="0" err="1"/>
              <a:t>reapproach</a:t>
            </a:r>
            <a:r>
              <a:rPr lang="en-US" dirty="0"/>
              <a:t> you in two weeks’ time. Until then, good night.” He bowed and left. Taking her ease, with effortless grace, like a cat making off with a fish. “Mother?” Chie heard Naomi’s low voice and turned from the door. “He has asked you?” The sight of Naomi’s clear eyes, her dark brows gave Chie strength. Maybe his hopes were preposterous. “Where did you meet such a fellow? Imagine! He thinks he can marry the Fuji heir and take her to America all in the snap of his fingers!” Chie waited for Naomi’s ripe laughter. Naomi was silent. She stood a full half minute looking straight into Chie’s eyes. Finally, she spoke. “I met him at my literary meeting.” Naomi turned to go back into the house, then stopped. “Mother.” “Yes?” “I mean to have him.” </a:t>
            </a:r>
          </a:p>
          <a:p>
            <a:r>
              <a:rPr lang="en-US" dirty="0"/>
              <a:t>* a man who marries a woman of higher status and takes her family’s name</a:t>
            </a:r>
          </a:p>
          <a:p>
            <a:endParaRPr lang="en-US" dirty="0"/>
          </a:p>
        </p:txBody>
      </p:sp>
    </p:spTree>
    <p:extLst>
      <p:ext uri="{BB962C8B-B14F-4D97-AF65-F5344CB8AC3E}">
        <p14:creationId xmlns:p14="http://schemas.microsoft.com/office/powerpoint/2010/main" val="1926327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76E5F-005E-4442-8CB1-8CB89FCF4FD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0AE17B4-5D3C-4A81-BBAB-662C47D3F029}"/>
              </a:ext>
            </a:extLst>
          </p:cNvPr>
          <p:cNvSpPr>
            <a:spLocks noGrp="1"/>
          </p:cNvSpPr>
          <p:nvPr>
            <p:ph idx="1"/>
          </p:nvPr>
        </p:nvSpPr>
        <p:spPr/>
        <p:txBody>
          <a:bodyPr>
            <a:normAutofit fontScale="70000" lnSpcReduction="20000"/>
          </a:bodyPr>
          <a:lstStyle/>
          <a:p>
            <a:r>
              <a:rPr lang="en-US" dirty="0"/>
              <a:t>1 Which choice best describes what happens in the passage? </a:t>
            </a:r>
          </a:p>
          <a:p>
            <a:r>
              <a:rPr lang="en-US" dirty="0"/>
              <a:t>A) One character argues with another character who intrudes on her home.</a:t>
            </a:r>
          </a:p>
          <a:p>
            <a:r>
              <a:rPr lang="en-US" dirty="0"/>
              <a:t>B) One character receives a surprising request from another character. </a:t>
            </a:r>
          </a:p>
          <a:p>
            <a:r>
              <a:rPr lang="en-US" dirty="0"/>
              <a:t>C) One character reminisces about choices she has made over the years.</a:t>
            </a:r>
          </a:p>
          <a:p>
            <a:r>
              <a:rPr lang="en-US" dirty="0"/>
              <a:t>D) One character criticizes another character for pursuing an unexpected course of action. </a:t>
            </a:r>
          </a:p>
          <a:p>
            <a:r>
              <a:rPr lang="en-US" dirty="0"/>
              <a:t>2 Which choice best describes the developmental pattern of the passage? </a:t>
            </a:r>
          </a:p>
          <a:p>
            <a:r>
              <a:rPr lang="en-US" dirty="0"/>
              <a:t>A) A careful analysis of a traditional practice </a:t>
            </a:r>
          </a:p>
          <a:p>
            <a:r>
              <a:rPr lang="en-US" dirty="0"/>
              <a:t>B) A detailed depiction of a meaningful encounter </a:t>
            </a:r>
          </a:p>
          <a:p>
            <a:r>
              <a:rPr lang="en-US" dirty="0"/>
              <a:t>C) A definitive response to a series of questions</a:t>
            </a:r>
          </a:p>
          <a:p>
            <a:r>
              <a:rPr lang="en-US" dirty="0"/>
              <a:t>D) A cheerful recounting of an amusing anecdote</a:t>
            </a:r>
          </a:p>
        </p:txBody>
      </p:sp>
    </p:spTree>
    <p:extLst>
      <p:ext uri="{BB962C8B-B14F-4D97-AF65-F5344CB8AC3E}">
        <p14:creationId xmlns:p14="http://schemas.microsoft.com/office/powerpoint/2010/main" val="1838196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0861E-BDF7-40EE-A582-CE22D3D9474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F180F0-0FFB-4B59-BFED-DB15E2D1371B}"/>
              </a:ext>
            </a:extLst>
          </p:cNvPr>
          <p:cNvSpPr>
            <a:spLocks noGrp="1"/>
          </p:cNvSpPr>
          <p:nvPr>
            <p:ph idx="1"/>
          </p:nvPr>
        </p:nvSpPr>
        <p:spPr/>
        <p:txBody>
          <a:bodyPr>
            <a:normAutofit fontScale="70000" lnSpcReduction="20000"/>
          </a:bodyPr>
          <a:lstStyle/>
          <a:p>
            <a:r>
              <a:rPr lang="en-US" dirty="0"/>
              <a:t>3 As used in line 1 and line 65, “directly” most nearly means </a:t>
            </a:r>
          </a:p>
          <a:p>
            <a:r>
              <a:rPr lang="en-US" dirty="0"/>
              <a:t>A) frankly. </a:t>
            </a:r>
          </a:p>
          <a:p>
            <a:r>
              <a:rPr lang="en-US" dirty="0"/>
              <a:t>B) confidently. </a:t>
            </a:r>
          </a:p>
          <a:p>
            <a:r>
              <a:rPr lang="en-US" dirty="0"/>
              <a:t>C) without mediation. </a:t>
            </a:r>
          </a:p>
          <a:p>
            <a:r>
              <a:rPr lang="en-US" dirty="0"/>
              <a:t>D) with precision. </a:t>
            </a:r>
          </a:p>
          <a:p>
            <a:r>
              <a:rPr lang="en-US" dirty="0"/>
              <a:t>4 Which reaction does Akira most fear from Chie? </a:t>
            </a:r>
          </a:p>
          <a:p>
            <a:r>
              <a:rPr lang="en-US" dirty="0"/>
              <a:t>A) She will consider his proposal inappropriate. </a:t>
            </a:r>
          </a:p>
          <a:p>
            <a:r>
              <a:rPr lang="en-US" dirty="0"/>
              <a:t>B) She will mistake his earnestness for immaturity. </a:t>
            </a:r>
          </a:p>
          <a:p>
            <a:r>
              <a:rPr lang="en-US" dirty="0"/>
              <a:t>C) She will consider his unscheduled visit an imposition. </a:t>
            </a:r>
          </a:p>
          <a:p>
            <a:r>
              <a:rPr lang="en-US" dirty="0"/>
              <a:t>D) She will underestimate the sincerity of his emotions. </a:t>
            </a:r>
          </a:p>
        </p:txBody>
      </p:sp>
    </p:spTree>
    <p:extLst>
      <p:ext uri="{BB962C8B-B14F-4D97-AF65-F5344CB8AC3E}">
        <p14:creationId xmlns:p14="http://schemas.microsoft.com/office/powerpoint/2010/main" val="2758571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5BC7C-2032-460F-879C-C5415A31ADC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74B17B5-5624-4288-A18A-EB309E8841EF}"/>
              </a:ext>
            </a:extLst>
          </p:cNvPr>
          <p:cNvSpPr>
            <a:spLocks noGrp="1"/>
          </p:cNvSpPr>
          <p:nvPr>
            <p:ph idx="1"/>
          </p:nvPr>
        </p:nvSpPr>
        <p:spPr/>
        <p:txBody>
          <a:bodyPr>
            <a:normAutofit fontScale="70000" lnSpcReduction="20000"/>
          </a:bodyPr>
          <a:lstStyle/>
          <a:p>
            <a:r>
              <a:rPr lang="en-US" dirty="0"/>
              <a:t>5 Which choice provides the best evidence for the answer to the previous question? </a:t>
            </a:r>
          </a:p>
          <a:p>
            <a:r>
              <a:rPr lang="en-US" dirty="0"/>
              <a:t>A) Line 33 (“His voice... refined”) </a:t>
            </a:r>
          </a:p>
          <a:p>
            <a:r>
              <a:rPr lang="en-US" dirty="0"/>
              <a:t>B) Lines 49-51 (“You... mind”) </a:t>
            </a:r>
          </a:p>
          <a:p>
            <a:r>
              <a:rPr lang="en-US" dirty="0"/>
              <a:t>C) Lines 63-64 (“Please... proposal”) </a:t>
            </a:r>
          </a:p>
          <a:p>
            <a:r>
              <a:rPr lang="en-US" dirty="0"/>
              <a:t>D) Lines 71-72 (“Eager... face”) </a:t>
            </a:r>
          </a:p>
          <a:p>
            <a:r>
              <a:rPr lang="en-US" dirty="0"/>
              <a:t>6 In the passage, Akira addresses Chie with </a:t>
            </a:r>
          </a:p>
          <a:p>
            <a:r>
              <a:rPr lang="en-US" dirty="0"/>
              <a:t>A) affection but not genuine love. </a:t>
            </a:r>
          </a:p>
          <a:p>
            <a:r>
              <a:rPr lang="en-US" dirty="0"/>
              <a:t>B) objectivity but not complete impartiality. </a:t>
            </a:r>
          </a:p>
          <a:p>
            <a:r>
              <a:rPr lang="en-US" dirty="0"/>
              <a:t>C) amusement but not mocking disparagement. </a:t>
            </a:r>
          </a:p>
          <a:p>
            <a:r>
              <a:rPr lang="en-US" dirty="0"/>
              <a:t>D) respect but not utter deference. </a:t>
            </a:r>
          </a:p>
        </p:txBody>
      </p:sp>
    </p:spTree>
    <p:extLst>
      <p:ext uri="{BB962C8B-B14F-4D97-AF65-F5344CB8AC3E}">
        <p14:creationId xmlns:p14="http://schemas.microsoft.com/office/powerpoint/2010/main" val="54507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6D828-996D-41E6-849D-DC39C6B3E95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AE4DF94-B7CC-4712-9F7E-4027F6CA8A46}"/>
              </a:ext>
            </a:extLst>
          </p:cNvPr>
          <p:cNvSpPr>
            <a:spLocks noGrp="1"/>
          </p:cNvSpPr>
          <p:nvPr>
            <p:ph idx="1"/>
          </p:nvPr>
        </p:nvSpPr>
        <p:spPr/>
        <p:txBody>
          <a:bodyPr>
            <a:normAutofit fontScale="70000" lnSpcReduction="20000"/>
          </a:bodyPr>
          <a:lstStyle/>
          <a:p>
            <a:r>
              <a:rPr lang="en-US" dirty="0"/>
              <a:t>7 The main purpose of the first paragraph is to </a:t>
            </a:r>
          </a:p>
          <a:p>
            <a:r>
              <a:rPr lang="en-US" dirty="0"/>
              <a:t>A) describe a culture. </a:t>
            </a:r>
          </a:p>
          <a:p>
            <a:r>
              <a:rPr lang="en-US" dirty="0"/>
              <a:t>B) criticize a tradition. </a:t>
            </a:r>
          </a:p>
          <a:p>
            <a:r>
              <a:rPr lang="en-US" dirty="0"/>
              <a:t>C) question a suggestion. </a:t>
            </a:r>
          </a:p>
          <a:p>
            <a:r>
              <a:rPr lang="en-US" dirty="0"/>
              <a:t>D) analyze a reaction. </a:t>
            </a:r>
          </a:p>
          <a:p>
            <a:r>
              <a:rPr lang="en-US" dirty="0"/>
              <a:t>8 As used in line 2, “form” most nearly means </a:t>
            </a:r>
          </a:p>
          <a:p>
            <a:r>
              <a:rPr lang="en-US" dirty="0"/>
              <a:t>A) appearance. </a:t>
            </a:r>
          </a:p>
          <a:p>
            <a:r>
              <a:rPr lang="en-US" dirty="0"/>
              <a:t>B) custom. </a:t>
            </a:r>
          </a:p>
          <a:p>
            <a:r>
              <a:rPr lang="en-US" dirty="0"/>
              <a:t>C) structure.</a:t>
            </a:r>
          </a:p>
          <a:p>
            <a:r>
              <a:rPr lang="en-US" dirty="0"/>
              <a:t>D) nature. </a:t>
            </a:r>
          </a:p>
        </p:txBody>
      </p:sp>
    </p:spTree>
    <p:extLst>
      <p:ext uri="{BB962C8B-B14F-4D97-AF65-F5344CB8AC3E}">
        <p14:creationId xmlns:p14="http://schemas.microsoft.com/office/powerpoint/2010/main" val="2990962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940F2-118B-4131-96A0-6EB048916C4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E8F5AEA-547A-477F-AAF9-EBCF479AFABE}"/>
              </a:ext>
            </a:extLst>
          </p:cNvPr>
          <p:cNvSpPr>
            <a:spLocks noGrp="1"/>
          </p:cNvSpPr>
          <p:nvPr>
            <p:ph idx="1"/>
          </p:nvPr>
        </p:nvSpPr>
        <p:spPr/>
        <p:txBody>
          <a:bodyPr>
            <a:normAutofit fontScale="70000" lnSpcReduction="20000"/>
          </a:bodyPr>
          <a:lstStyle/>
          <a:p>
            <a:r>
              <a:rPr lang="en-US" dirty="0"/>
              <a:t>9 Why does Akira say his meeting with Chie is “a matter of urgency” (line 32)? </a:t>
            </a:r>
          </a:p>
          <a:p>
            <a:r>
              <a:rPr lang="en-US" dirty="0"/>
              <a:t>A) He fears that his own parents will disapprove of Naomi. </a:t>
            </a:r>
          </a:p>
          <a:p>
            <a:r>
              <a:rPr lang="en-US" dirty="0"/>
              <a:t>B) He worries that Naomi will reject him and marry someone else. </a:t>
            </a:r>
          </a:p>
          <a:p>
            <a:r>
              <a:rPr lang="en-US" dirty="0"/>
              <a:t>C) He has been offered an attractive job in another country. </a:t>
            </a:r>
          </a:p>
          <a:p>
            <a:r>
              <a:rPr lang="en-US" dirty="0"/>
              <a:t>D) He knows that Chie is unaware of his feelings for Naomi. </a:t>
            </a:r>
          </a:p>
          <a:p>
            <a:r>
              <a:rPr lang="en-US" dirty="0"/>
              <a:t>10 Which choice provides the best evidence for the answer to the previous question? </a:t>
            </a:r>
          </a:p>
          <a:p>
            <a:r>
              <a:rPr lang="en-US" dirty="0"/>
              <a:t>A) Line 39 (“I don’t... you”) </a:t>
            </a:r>
          </a:p>
          <a:p>
            <a:r>
              <a:rPr lang="en-US" dirty="0"/>
              <a:t>B) Lines 39-42 (“Normally... community”) </a:t>
            </a:r>
          </a:p>
          <a:p>
            <a:r>
              <a:rPr lang="en-US" dirty="0"/>
              <a:t>C) Lines 58-59 (“Depending... Japan”) </a:t>
            </a:r>
          </a:p>
          <a:p>
            <a:r>
              <a:rPr lang="en-US" dirty="0"/>
              <a:t>D) Lines 72-73 (“I see... you”)</a:t>
            </a:r>
          </a:p>
        </p:txBody>
      </p:sp>
    </p:spTree>
    <p:extLst>
      <p:ext uri="{BB962C8B-B14F-4D97-AF65-F5344CB8AC3E}">
        <p14:creationId xmlns:p14="http://schemas.microsoft.com/office/powerpoint/2010/main" val="3267020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769B1-3C71-473C-9DF7-FA6CCB7F550E}"/>
              </a:ext>
            </a:extLst>
          </p:cNvPr>
          <p:cNvSpPr>
            <a:spLocks noGrp="1"/>
          </p:cNvSpPr>
          <p:nvPr>
            <p:ph type="title"/>
          </p:nvPr>
        </p:nvSpPr>
        <p:spPr/>
        <p:txBody>
          <a:bodyPr>
            <a:noAutofit/>
          </a:bodyPr>
          <a:lstStyle/>
          <a:p>
            <a:r>
              <a:rPr lang="en-US" sz="2000" dirty="0"/>
              <a:t>Questions 11-21 are based on the following passage and supplementary material. This passage is adapted from Francis J. Flynn and Gabrielle S. Adams, "Money Can't Buy Love: Asymmetric Beliefs about Gift Price and Feelings of Appreciation." ©2008 by Elsevier Inc.</a:t>
            </a:r>
          </a:p>
        </p:txBody>
      </p:sp>
      <p:sp>
        <p:nvSpPr>
          <p:cNvPr id="3" name="Content Placeholder 2">
            <a:extLst>
              <a:ext uri="{FF2B5EF4-FFF2-40B4-BE49-F238E27FC236}">
                <a16:creationId xmlns:a16="http://schemas.microsoft.com/office/drawing/2014/main" id="{BD9FF5DD-259E-49E8-8518-C8F0E0AB068A}"/>
              </a:ext>
            </a:extLst>
          </p:cNvPr>
          <p:cNvSpPr>
            <a:spLocks noGrp="1"/>
          </p:cNvSpPr>
          <p:nvPr>
            <p:ph idx="1"/>
          </p:nvPr>
        </p:nvSpPr>
        <p:spPr/>
        <p:txBody>
          <a:bodyPr>
            <a:normAutofit fontScale="77500" lnSpcReduction="20000"/>
          </a:bodyPr>
          <a:lstStyle/>
          <a:p>
            <a:r>
              <a:rPr lang="en-US" dirty="0"/>
              <a:t>Every day, millions of shoppers hit the stores in full force—both online and on foot—searching frantically for the perfect gift. Last year, Americans spent over $30 billion at retail stores in the month of December alone. Aside from purchasing holiday gifts, most people regularly buy presents for other occasions throughout the year, including weddings, birthdays, anniversaries, graduations, and baby showers. This frequent experience of gift-giving can engender ambivalent feelings in gift-givers. Many relish the opportunity to buy presents because gift-giving offers a powerful means to build stronger bonds with one’s closest peers. At the same time, many dread the thought of buying gifts; they worry that their purchases will disappoint rather than delight the intended recipients. Anthropologists describe gift-giving as a positive social process, serving various political, religious, and psychological functions. Economists, however, offer a less favorable view. According to </a:t>
            </a:r>
            <a:r>
              <a:rPr lang="en-US" dirty="0" err="1"/>
              <a:t>Waldfogel</a:t>
            </a:r>
            <a:r>
              <a:rPr lang="en-US" dirty="0"/>
              <a:t> (1993), gift-giving represents an objective waste of resources. People buy gifts that recipients would not choose to buy on their own, or at least not spend as much money to purchase (a phenomenon referred to as ‘‘the deadweight loss of Christmas”). To wit, givers are likely to spend $100 to purchase a gift that receivers would spend only $80 to buy themselves. This ‘‘deadweight loss” suggests that gift-givers are not very good at predicting what gifts others will appreciate. That in itself is not surprising to social psychologists. Research has found that people often struggle to take account of others’ perspectives— their insights are subject to egocentrism, social projection, and multiple attribution errors. What is surprising is that gift-givers have considerable experience acting as both gift-givers and gift-recipients, but nevertheless tend to overspend each time they set out to purchase a meaningful gift. In the present research, we propose a unique psychological explanation for this overspending problem—i.e., that gift-givers equate how much they spend with how much recipients will appreciate the gift (the more expensive the gift, the stronger a gift-recipient’s feelings of appreciation). </a:t>
            </a:r>
          </a:p>
        </p:txBody>
      </p:sp>
    </p:spTree>
    <p:extLst>
      <p:ext uri="{BB962C8B-B14F-4D97-AF65-F5344CB8AC3E}">
        <p14:creationId xmlns:p14="http://schemas.microsoft.com/office/powerpoint/2010/main" val="1620094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BA6F6-29BD-4231-8626-6A03621A0AE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F71D508-9AF1-4E8C-BE99-E1FB57C2AA80}"/>
              </a:ext>
            </a:extLst>
          </p:cNvPr>
          <p:cNvSpPr>
            <a:spLocks noGrp="1"/>
          </p:cNvSpPr>
          <p:nvPr>
            <p:ph idx="1"/>
          </p:nvPr>
        </p:nvSpPr>
        <p:spPr/>
        <p:txBody>
          <a:bodyPr>
            <a:normAutofit fontScale="85000" lnSpcReduction="20000"/>
          </a:bodyPr>
          <a:lstStyle/>
          <a:p>
            <a:r>
              <a:rPr lang="en-US" dirty="0"/>
              <a:t>Although a link between gift price and feelings of appreciation might seem intuitive to gift-givers, such an assumption may be unfounded. Indeed, we propose that gift-recipients will be less inclined to base their feelings of appreciation on the magnitude of a gift than givers assume. Why do gift-givers assume that gift price is closely linked to gift-recipients’ feelings of appreciation? Perhaps givers believe that bigger (i.e., more expensive) gifts convey stronger signals of thoughtfulness and consideration. According to Camerer (1988) and others, gift-giving represents a symbolic ritual, whereby gift-givers attempt to signal their positive attitudes toward the intended recipient and their willingness to invest resources in a future relationship. In this sense, gift-givers may be motivated to spend more money on a gift in order to send a “stronger signal” to their intended recipient. As for gift-recipients, they may not construe smaller and larger gifts as representing smaller and larger signals of thoughtfulness and consideration. The notion of gift-givers and gift-recipients being unable to account for the other party’s perspective seems puzzling because people slip in and out of these roles every day, and, in some cases, multiple times in the course of the same day. Yet, despite the extensive experience that people have as both givers and receivers, they often struggle to transfer information gained from one role (e.g., as a giver) and apply it in another, complementary role (e.g., as a receiver). In theoretical terms, people fail to utilize information about their own preferences and experiences in order to produce more efficient outcomes in their exchange relations. In practical terms, people spend hundreds of dollars each year on gifts, but somehow never learn to calibrate their gift expenditures according to personal insight</a:t>
            </a:r>
          </a:p>
        </p:txBody>
      </p:sp>
    </p:spTree>
    <p:extLst>
      <p:ext uri="{BB962C8B-B14F-4D97-AF65-F5344CB8AC3E}">
        <p14:creationId xmlns:p14="http://schemas.microsoft.com/office/powerpoint/2010/main" val="3328254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B22EC-7659-4ABE-92BE-434F4592F00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FF23A3E-681B-4A06-825C-C3625D8A90AE}"/>
              </a:ext>
            </a:extLst>
          </p:cNvPr>
          <p:cNvSpPr>
            <a:spLocks noGrp="1"/>
          </p:cNvSpPr>
          <p:nvPr>
            <p:ph idx="1"/>
          </p:nvPr>
        </p:nvSpPr>
        <p:spPr/>
        <p:txBody>
          <a:bodyPr>
            <a:normAutofit fontScale="70000" lnSpcReduction="20000"/>
          </a:bodyPr>
          <a:lstStyle/>
          <a:p>
            <a:r>
              <a:rPr lang="en-US" dirty="0"/>
              <a:t>11 The authors most likely use the examples in lines 1-9 of the passage (“Every... showers”) to highlight the </a:t>
            </a:r>
          </a:p>
          <a:p>
            <a:r>
              <a:rPr lang="en-US" dirty="0"/>
              <a:t>A) regularity with which people shop for gifts. </a:t>
            </a:r>
          </a:p>
          <a:p>
            <a:r>
              <a:rPr lang="en-US" dirty="0"/>
              <a:t>B) recent increase in the amount of money spent on gifts. </a:t>
            </a:r>
          </a:p>
          <a:p>
            <a:r>
              <a:rPr lang="en-US" dirty="0"/>
              <a:t>C) anxiety gift shopping causes for consumers. </a:t>
            </a:r>
          </a:p>
          <a:p>
            <a:r>
              <a:rPr lang="en-US" dirty="0"/>
              <a:t>D) number of special occasions involving gift-giving. </a:t>
            </a:r>
          </a:p>
          <a:p>
            <a:r>
              <a:rPr lang="en-US" dirty="0"/>
              <a:t>12 In line 10, the word “ambivalent” most nearly means </a:t>
            </a:r>
          </a:p>
          <a:p>
            <a:r>
              <a:rPr lang="en-US" dirty="0"/>
              <a:t>A) unrealistic.</a:t>
            </a:r>
          </a:p>
          <a:p>
            <a:r>
              <a:rPr lang="en-US" dirty="0"/>
              <a:t>B) conflicted. </a:t>
            </a:r>
          </a:p>
          <a:p>
            <a:r>
              <a:rPr lang="en-US" dirty="0"/>
              <a:t>C) apprehensive. </a:t>
            </a:r>
          </a:p>
          <a:p>
            <a:r>
              <a:rPr lang="en-US" dirty="0"/>
              <a:t>D) supportive. </a:t>
            </a:r>
          </a:p>
        </p:txBody>
      </p:sp>
    </p:spTree>
    <p:extLst>
      <p:ext uri="{BB962C8B-B14F-4D97-AF65-F5344CB8AC3E}">
        <p14:creationId xmlns:p14="http://schemas.microsoft.com/office/powerpoint/2010/main" val="14252012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00814-70EE-482F-B865-6FB1D247F08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3C09090-E3AF-4895-8A66-A8AB31C3DFD5}"/>
              </a:ext>
            </a:extLst>
          </p:cNvPr>
          <p:cNvSpPr>
            <a:spLocks noGrp="1"/>
          </p:cNvSpPr>
          <p:nvPr>
            <p:ph idx="1"/>
          </p:nvPr>
        </p:nvSpPr>
        <p:spPr/>
        <p:txBody>
          <a:bodyPr>
            <a:normAutofit fontScale="70000" lnSpcReduction="20000"/>
          </a:bodyPr>
          <a:lstStyle/>
          <a:p>
            <a:r>
              <a:rPr lang="en-US" dirty="0"/>
              <a:t>13 The authors indicate that people value gift-giving because they feel it </a:t>
            </a:r>
          </a:p>
          <a:p>
            <a:r>
              <a:rPr lang="en-US" dirty="0"/>
              <a:t>A) functions as a form of self-expression. </a:t>
            </a:r>
          </a:p>
          <a:p>
            <a:r>
              <a:rPr lang="en-US" dirty="0"/>
              <a:t>B) is an inexpensive way to show appreciation. </a:t>
            </a:r>
          </a:p>
          <a:p>
            <a:r>
              <a:rPr lang="en-US" dirty="0"/>
              <a:t>C) requires the gift-recipient to reciprocate. </a:t>
            </a:r>
          </a:p>
          <a:p>
            <a:r>
              <a:rPr lang="en-US" dirty="0"/>
              <a:t>D) can serve to strengthen a relationship. </a:t>
            </a:r>
          </a:p>
          <a:p>
            <a:r>
              <a:rPr lang="en-US" dirty="0"/>
              <a:t>14 Which choice provides the best evidence for the answer to the previous question? </a:t>
            </a:r>
          </a:p>
          <a:p>
            <a:r>
              <a:rPr lang="en-US" dirty="0"/>
              <a:t>A) Lines 10-13 (“Many... peers”) </a:t>
            </a:r>
          </a:p>
          <a:p>
            <a:r>
              <a:rPr lang="en-US" dirty="0"/>
              <a:t>B) Lines 22-23 (“People... own”) </a:t>
            </a:r>
          </a:p>
          <a:p>
            <a:r>
              <a:rPr lang="en-US" dirty="0"/>
              <a:t>C) Lines 31-32 (“Research... perspectives”) </a:t>
            </a:r>
          </a:p>
          <a:p>
            <a:r>
              <a:rPr lang="en-US" dirty="0"/>
              <a:t>D) Lines 44-47 (“Although... unfounded”)</a:t>
            </a:r>
          </a:p>
        </p:txBody>
      </p:sp>
    </p:spTree>
    <p:extLst>
      <p:ext uri="{BB962C8B-B14F-4D97-AF65-F5344CB8AC3E}">
        <p14:creationId xmlns:p14="http://schemas.microsoft.com/office/powerpoint/2010/main" val="2851357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B0E2A-08A1-4159-A881-04A04E02F31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FFA9977-412A-49A3-8E2E-41D4544EE421}"/>
              </a:ext>
            </a:extLst>
          </p:cNvPr>
          <p:cNvSpPr>
            <a:spLocks noGrp="1"/>
          </p:cNvSpPr>
          <p:nvPr>
            <p:ph idx="1"/>
          </p:nvPr>
        </p:nvSpPr>
        <p:spPr/>
        <p:txBody>
          <a:bodyPr>
            <a:normAutofit fontScale="70000" lnSpcReduction="20000"/>
          </a:bodyPr>
          <a:lstStyle/>
          <a:p>
            <a:r>
              <a:rPr lang="en-US" dirty="0"/>
              <a:t>15 The “social psychologists” mentioned in paragraph 2 (lines 17-34) would likely describe the “deadweight loss” phenomenon as </a:t>
            </a:r>
          </a:p>
          <a:p>
            <a:r>
              <a:rPr lang="en-US" dirty="0"/>
              <a:t>A) predictable. </a:t>
            </a:r>
          </a:p>
          <a:p>
            <a:r>
              <a:rPr lang="en-US" dirty="0"/>
              <a:t>B) questionable. </a:t>
            </a:r>
          </a:p>
          <a:p>
            <a:r>
              <a:rPr lang="en-US" dirty="0"/>
              <a:t>C) disturbing. </a:t>
            </a:r>
          </a:p>
          <a:p>
            <a:r>
              <a:rPr lang="en-US" dirty="0"/>
              <a:t>D) unprecedented. </a:t>
            </a:r>
          </a:p>
          <a:p>
            <a:r>
              <a:rPr lang="en-US" dirty="0"/>
              <a:t>16 The passage indicates that the assumption made by gift-givers in lines 41-44 may be </a:t>
            </a:r>
          </a:p>
          <a:p>
            <a:r>
              <a:rPr lang="en-US" dirty="0"/>
              <a:t>A) insincere. </a:t>
            </a:r>
          </a:p>
          <a:p>
            <a:r>
              <a:rPr lang="en-US" dirty="0"/>
              <a:t>B) unreasonable. </a:t>
            </a:r>
          </a:p>
          <a:p>
            <a:r>
              <a:rPr lang="en-US" dirty="0"/>
              <a:t>C) incorrect. </a:t>
            </a:r>
          </a:p>
          <a:p>
            <a:r>
              <a:rPr lang="en-US" dirty="0"/>
              <a:t>D) substantiated..</a:t>
            </a:r>
          </a:p>
        </p:txBody>
      </p:sp>
    </p:spTree>
    <p:extLst>
      <p:ext uri="{BB962C8B-B14F-4D97-AF65-F5344CB8AC3E}">
        <p14:creationId xmlns:p14="http://schemas.microsoft.com/office/powerpoint/2010/main" val="17804114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46DEF-D413-4994-8B22-91320BC46C6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ADC94F0-1FCF-49E6-9964-E8FB018BD11E}"/>
              </a:ext>
            </a:extLst>
          </p:cNvPr>
          <p:cNvSpPr>
            <a:spLocks noGrp="1"/>
          </p:cNvSpPr>
          <p:nvPr>
            <p:ph idx="1"/>
          </p:nvPr>
        </p:nvSpPr>
        <p:spPr/>
        <p:txBody>
          <a:bodyPr>
            <a:normAutofit fontScale="70000" lnSpcReduction="20000"/>
          </a:bodyPr>
          <a:lstStyle/>
          <a:p>
            <a:r>
              <a:rPr lang="en-US" dirty="0"/>
              <a:t>17 Which choice provides the best evidence for the answer to the previous question? </a:t>
            </a:r>
          </a:p>
          <a:p>
            <a:r>
              <a:rPr lang="en-US" dirty="0"/>
              <a:t>A) Lines 53-55 (“Perhaps... consideration”) </a:t>
            </a:r>
          </a:p>
          <a:p>
            <a:r>
              <a:rPr lang="en-US" dirty="0"/>
              <a:t>B) Lines 55-60 (“According... relationship”) </a:t>
            </a:r>
          </a:p>
          <a:p>
            <a:r>
              <a:rPr lang="en-US" dirty="0"/>
              <a:t>C) Lines 63-65 (“As... consideration”) </a:t>
            </a:r>
          </a:p>
          <a:p>
            <a:r>
              <a:rPr lang="en-US" dirty="0"/>
              <a:t>D) Lines 75-78 (“In... relations”) </a:t>
            </a:r>
          </a:p>
          <a:p>
            <a:r>
              <a:rPr lang="en-US" dirty="0"/>
              <a:t>18 As it is used in line 54, “convey” most nearly means </a:t>
            </a:r>
          </a:p>
          <a:p>
            <a:r>
              <a:rPr lang="en-US" dirty="0"/>
              <a:t>A) transport. </a:t>
            </a:r>
          </a:p>
          <a:p>
            <a:r>
              <a:rPr lang="en-US" dirty="0"/>
              <a:t>B) counteract. </a:t>
            </a:r>
          </a:p>
          <a:p>
            <a:r>
              <a:rPr lang="en-US" dirty="0"/>
              <a:t>C) exchange. </a:t>
            </a:r>
          </a:p>
          <a:p>
            <a:r>
              <a:rPr lang="en-US" dirty="0"/>
              <a:t>D) communicate. </a:t>
            </a:r>
          </a:p>
        </p:txBody>
      </p:sp>
    </p:spTree>
    <p:extLst>
      <p:ext uri="{BB962C8B-B14F-4D97-AF65-F5344CB8AC3E}">
        <p14:creationId xmlns:p14="http://schemas.microsoft.com/office/powerpoint/2010/main" val="34187709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F9D71-2C4D-411C-B953-AA5012811FE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C7A2304-73BE-46D0-BA62-97D5613DE808}"/>
              </a:ext>
            </a:extLst>
          </p:cNvPr>
          <p:cNvSpPr>
            <a:spLocks noGrp="1"/>
          </p:cNvSpPr>
          <p:nvPr>
            <p:ph idx="1"/>
          </p:nvPr>
        </p:nvSpPr>
        <p:spPr/>
        <p:txBody>
          <a:bodyPr>
            <a:normAutofit fontScale="70000" lnSpcReduction="20000"/>
          </a:bodyPr>
          <a:lstStyle/>
          <a:p>
            <a:r>
              <a:rPr lang="en-US" dirty="0"/>
              <a:t>19 The authors refer to work by Camerer and others (line 56) in order to </a:t>
            </a:r>
          </a:p>
          <a:p>
            <a:r>
              <a:rPr lang="en-US" dirty="0"/>
              <a:t>A) offer an explanation. </a:t>
            </a:r>
          </a:p>
          <a:p>
            <a:r>
              <a:rPr lang="en-US" dirty="0"/>
              <a:t>B) introduce an argument. </a:t>
            </a:r>
          </a:p>
          <a:p>
            <a:r>
              <a:rPr lang="en-US" dirty="0"/>
              <a:t>C) question a motive. </a:t>
            </a:r>
          </a:p>
          <a:p>
            <a:r>
              <a:rPr lang="en-US" dirty="0"/>
              <a:t>D) support a conclusion. </a:t>
            </a:r>
          </a:p>
          <a:p>
            <a:r>
              <a:rPr lang="en-US" dirty="0"/>
              <a:t>20 The graph following the passage offers evidence that gift-givers base their predictions of how much a gift will be appreciated on </a:t>
            </a:r>
          </a:p>
          <a:p>
            <a:r>
              <a:rPr lang="en-US" dirty="0"/>
              <a:t>A) the appreciation level of the gift-recipients. </a:t>
            </a:r>
          </a:p>
          <a:p>
            <a:r>
              <a:rPr lang="en-US" dirty="0"/>
              <a:t>B) the monetary value of the gift. </a:t>
            </a:r>
          </a:p>
          <a:p>
            <a:r>
              <a:rPr lang="en-US" dirty="0"/>
              <a:t>C) their own desires for the gifts they purchase. </a:t>
            </a:r>
          </a:p>
          <a:p>
            <a:r>
              <a:rPr lang="en-US" dirty="0"/>
              <a:t>D) their relationship with the gift-recipients. </a:t>
            </a:r>
          </a:p>
        </p:txBody>
      </p:sp>
    </p:spTree>
    <p:extLst>
      <p:ext uri="{BB962C8B-B14F-4D97-AF65-F5344CB8AC3E}">
        <p14:creationId xmlns:p14="http://schemas.microsoft.com/office/powerpoint/2010/main" val="932333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A7F00-A2E1-4883-8962-2595B5F83F2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ACAD4FF-FE33-4C29-B9A8-5E68F4E7A16B}"/>
              </a:ext>
            </a:extLst>
          </p:cNvPr>
          <p:cNvSpPr>
            <a:spLocks noGrp="1"/>
          </p:cNvSpPr>
          <p:nvPr>
            <p:ph idx="1"/>
          </p:nvPr>
        </p:nvSpPr>
        <p:spPr/>
        <p:txBody>
          <a:bodyPr/>
          <a:lstStyle/>
          <a:p>
            <a:r>
              <a:rPr lang="en-US" dirty="0"/>
              <a:t>21 The authors would likely attribute the differences in gift-giver and recipient mean appreciation as represented in the graph to </a:t>
            </a:r>
          </a:p>
          <a:p>
            <a:r>
              <a:rPr lang="en-US" dirty="0"/>
              <a:t>A) an inability to shift perspective. </a:t>
            </a:r>
          </a:p>
          <a:p>
            <a:r>
              <a:rPr lang="en-US" dirty="0"/>
              <a:t>B) an increasingly materialistic culture. </a:t>
            </a:r>
          </a:p>
          <a:p>
            <a:r>
              <a:rPr lang="en-US" dirty="0"/>
              <a:t>C) a growing opposition to gift-giving. </a:t>
            </a:r>
          </a:p>
          <a:p>
            <a:r>
              <a:rPr lang="en-US" dirty="0"/>
              <a:t>D) a misunderstanding of intentions</a:t>
            </a:r>
          </a:p>
        </p:txBody>
      </p:sp>
    </p:spTree>
    <p:extLst>
      <p:ext uri="{BB962C8B-B14F-4D97-AF65-F5344CB8AC3E}">
        <p14:creationId xmlns:p14="http://schemas.microsoft.com/office/powerpoint/2010/main" val="645015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97887-F4E0-41A0-819D-7581EDDB4B8E}"/>
              </a:ext>
            </a:extLst>
          </p:cNvPr>
          <p:cNvSpPr>
            <a:spLocks noGrp="1"/>
          </p:cNvSpPr>
          <p:nvPr>
            <p:ph type="title"/>
          </p:nvPr>
        </p:nvSpPr>
        <p:spPr/>
        <p:txBody>
          <a:bodyPr>
            <a:noAutofit/>
          </a:bodyPr>
          <a:lstStyle/>
          <a:p>
            <a:r>
              <a:rPr lang="en-US" sz="2400" dirty="0"/>
              <a:t>Questions 22-31 are based on the following passage and supplementary material. This passage is adapted from J. D. Watson and F. H. C. Crick, “Genetical Implications of the Structure of Deoxyribonucleic Acid.” ©1953 by Nature Publishing Group.</a:t>
            </a:r>
          </a:p>
        </p:txBody>
      </p:sp>
      <p:sp>
        <p:nvSpPr>
          <p:cNvPr id="3" name="Content Placeholder 2">
            <a:extLst>
              <a:ext uri="{FF2B5EF4-FFF2-40B4-BE49-F238E27FC236}">
                <a16:creationId xmlns:a16="http://schemas.microsoft.com/office/drawing/2014/main" id="{B798CCE7-259B-485C-BC5B-734D08F42ADB}"/>
              </a:ext>
            </a:extLst>
          </p:cNvPr>
          <p:cNvSpPr>
            <a:spLocks noGrp="1"/>
          </p:cNvSpPr>
          <p:nvPr>
            <p:ph idx="1"/>
          </p:nvPr>
        </p:nvSpPr>
        <p:spPr/>
        <p:txBody>
          <a:bodyPr>
            <a:noAutofit/>
          </a:bodyPr>
          <a:lstStyle/>
          <a:p>
            <a:r>
              <a:rPr lang="en-US" sz="1100" dirty="0"/>
              <a:t>Watson and Crick deduced the structure of DNA using evidence from Rosalind Franklin and R. G. Gosling’s X-ray crystallography diagrams of DNA and from Erwin Chargaff’s data on the base composition of DNA. The chemical formula of deoxyribonucleic acid (DNA) is now well established. The molecule is a very long chain, the backbone of which consists of a regular alternation of sugar and phosphate groups. To each sugar is attached a nitrogenous base, which can be of four different types. Two of the possible bases—adenine and guanine—are purines, and the other two—thymine and cytosine—are pyrimidines. So far as is known, the sequence of bases along the chain is irregular. The monomer unit, consisting of phosphate, sugar and base, is known as a nucleotide. The first feature of our structure which is of biological interest is that it consists not of one chain, but of two. These two chains are both coiled around a common fiber axis. It has often been assumed that since there was only one chain in the chemical formula there would only be one in the structural unit. However, the density, taken with the X-ray evidence, suggests very strongly that there are two. The other biologically important feature is the manner in which the two chains are held together. This is done by hydrogen bonds between the bases. The bases are joined together in pairs, a single base from one chain being hydrogen-bonded to a single base from the other. The important point is that only certain pairs of bases will fit into the structure. One member of a pair must be a purine and the other a pyrimidine in order to bridge between the two chains. If a pair consisted of two purines, for example, there would not be room for it. We believe that the bases will be present almost entirely in their most probable forms. If this is true, the conditions for forming hydrogen bonds are more restrictive, and the only pairs of bases possible are: adenine with thymine, and guanine with cytosine. Adenine, for example, can occur on either chain; but when it does, its partner on the other chain must always be thymine. The phosphate-sugar backbone of our model is completely regular, but any sequence of the pairs of bases can fit into the structure. It follows that in a long molecule many different permutations are possible, and it therefore seems likely that the precise sequence of bases is the code which carries the genetical information. If the actual order of the bases on one of the pair of chains were given, one could write down the exact order of the bases on the other one, because of the specific pairing. Thus one chain is, as it were, the complement of the other, and it is this feature which suggests how the deoxyribonucleic acid molecule might duplicate itself. </a:t>
            </a:r>
          </a:p>
        </p:txBody>
      </p:sp>
    </p:spTree>
    <p:extLst>
      <p:ext uri="{BB962C8B-B14F-4D97-AF65-F5344CB8AC3E}">
        <p14:creationId xmlns:p14="http://schemas.microsoft.com/office/powerpoint/2010/main" val="8863708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8D84A-5336-4C0E-9BBD-C6D7ED7256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913186C-504D-4D6C-ACC3-C70A260FE646}"/>
              </a:ext>
            </a:extLst>
          </p:cNvPr>
          <p:cNvSpPr>
            <a:spLocks noGrp="1"/>
          </p:cNvSpPr>
          <p:nvPr>
            <p:ph idx="1"/>
          </p:nvPr>
        </p:nvSpPr>
        <p:spPr/>
        <p:txBody>
          <a:bodyPr>
            <a:noAutofit/>
          </a:bodyPr>
          <a:lstStyle/>
          <a:p>
            <a:r>
              <a:rPr lang="en-US" sz="1100" dirty="0"/>
              <a:t>22 The authors use the word “backbone” in lines 3 and 39 to indicate that </a:t>
            </a:r>
          </a:p>
          <a:p>
            <a:r>
              <a:rPr lang="en-US" sz="1100" dirty="0"/>
              <a:t>A) only very long chains of DNA can be taken from an organism with a spinal column. </a:t>
            </a:r>
          </a:p>
          <a:p>
            <a:r>
              <a:rPr lang="en-US" sz="1100" dirty="0"/>
              <a:t>B) the main structure of a chain in a DNA molecule is composed of repeating units. </a:t>
            </a:r>
          </a:p>
          <a:p>
            <a:r>
              <a:rPr lang="en-US" sz="1100" dirty="0"/>
              <a:t>C) a chain in a DNA molecule consists entirely of phosphate groups or of sugars. </a:t>
            </a:r>
          </a:p>
          <a:p>
            <a:r>
              <a:rPr lang="en-US" sz="1100" dirty="0"/>
              <a:t>D) nitrogenous bases form the main structural unit of DNA. </a:t>
            </a:r>
          </a:p>
          <a:p>
            <a:r>
              <a:rPr lang="en-US" sz="1100" dirty="0"/>
              <a:t>23 A student claims that nitrogenous bases pair randomly with one another. Which of the following statements in the passage contradicts the student’s claim? </a:t>
            </a:r>
          </a:p>
          <a:p>
            <a:r>
              <a:rPr lang="en-US" sz="1100" dirty="0"/>
              <a:t>A) Lines 5-6 (“To each... types”) </a:t>
            </a:r>
          </a:p>
          <a:p>
            <a:r>
              <a:rPr lang="en-US" sz="1100" dirty="0"/>
              <a:t>B) Lines 9-10 (“So far... irregular”) </a:t>
            </a:r>
          </a:p>
          <a:p>
            <a:r>
              <a:rPr lang="en-US" sz="1100" dirty="0"/>
              <a:t>C) Lines 23-25 (“The bases... other”) </a:t>
            </a:r>
          </a:p>
          <a:p>
            <a:r>
              <a:rPr lang="en-US" sz="1100" dirty="0"/>
              <a:t>D) Lines 27-29 (“One member... chains”)</a:t>
            </a:r>
          </a:p>
        </p:txBody>
      </p:sp>
    </p:spTree>
    <p:extLst>
      <p:ext uri="{BB962C8B-B14F-4D97-AF65-F5344CB8AC3E}">
        <p14:creationId xmlns:p14="http://schemas.microsoft.com/office/powerpoint/2010/main" val="37455532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CD0FA-D4F4-41B8-B3B5-FA83D825EA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7E15029-FBCA-4736-9837-D89D3BCAC7DF}"/>
              </a:ext>
            </a:extLst>
          </p:cNvPr>
          <p:cNvSpPr>
            <a:spLocks noGrp="1"/>
          </p:cNvSpPr>
          <p:nvPr>
            <p:ph idx="1"/>
          </p:nvPr>
        </p:nvSpPr>
        <p:spPr/>
        <p:txBody>
          <a:bodyPr>
            <a:normAutofit fontScale="70000" lnSpcReduction="20000"/>
          </a:bodyPr>
          <a:lstStyle/>
          <a:p>
            <a:r>
              <a:rPr lang="en-US" dirty="0"/>
              <a:t>24 In the second paragraph (lines 12-19), what do the authors claim to be a feature of biological interest? </a:t>
            </a:r>
          </a:p>
          <a:p>
            <a:r>
              <a:rPr lang="en-US" dirty="0"/>
              <a:t>A) The chemical formula of DNA </a:t>
            </a:r>
          </a:p>
          <a:p>
            <a:r>
              <a:rPr lang="en-US" dirty="0"/>
              <a:t>B) The common fiber axis </a:t>
            </a:r>
          </a:p>
          <a:p>
            <a:r>
              <a:rPr lang="en-US" dirty="0"/>
              <a:t>C) The X-ray evidence </a:t>
            </a:r>
          </a:p>
          <a:p>
            <a:r>
              <a:rPr lang="en-US" dirty="0"/>
              <a:t>D) DNA consisting of two chains </a:t>
            </a:r>
          </a:p>
          <a:p>
            <a:r>
              <a:rPr lang="en-US" dirty="0"/>
              <a:t>25 The authors’ main purpose of including the information about X-ray evidence and density is to </a:t>
            </a:r>
          </a:p>
          <a:p>
            <a:r>
              <a:rPr lang="en-US" dirty="0"/>
              <a:t>A) establish that DNA is the molecule that carries the genetic information. </a:t>
            </a:r>
          </a:p>
          <a:p>
            <a:r>
              <a:rPr lang="en-US" dirty="0"/>
              <a:t>B) present an alternate hypothesis about the composition of a nucleotide. </a:t>
            </a:r>
          </a:p>
          <a:p>
            <a:r>
              <a:rPr lang="en-US" dirty="0"/>
              <a:t>C) provide support for the authors’ claim about the number of chains in a molecule of DNA. </a:t>
            </a:r>
          </a:p>
          <a:p>
            <a:r>
              <a:rPr lang="en-US" dirty="0"/>
              <a:t>D) confirm the relationship between the density of DNA and the known chemical formula of DNA. </a:t>
            </a:r>
          </a:p>
        </p:txBody>
      </p:sp>
    </p:spTree>
    <p:extLst>
      <p:ext uri="{BB962C8B-B14F-4D97-AF65-F5344CB8AC3E}">
        <p14:creationId xmlns:p14="http://schemas.microsoft.com/office/powerpoint/2010/main" val="340461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FD5B2-DE9F-41D9-AEFA-4F715F963F4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063361E-802E-48FC-83CC-116F4F680F80}"/>
              </a:ext>
            </a:extLst>
          </p:cNvPr>
          <p:cNvSpPr>
            <a:spLocks noGrp="1"/>
          </p:cNvSpPr>
          <p:nvPr>
            <p:ph idx="1"/>
          </p:nvPr>
        </p:nvSpPr>
        <p:spPr/>
        <p:txBody>
          <a:bodyPr>
            <a:normAutofit fontScale="92500"/>
          </a:bodyPr>
          <a:lstStyle/>
          <a:p>
            <a:r>
              <a:rPr lang="en-US" sz="1200" dirty="0"/>
              <a:t>26 Based on the passage, the authors’ statement “If a pair consisted of two purines, for example, there would not be room for it” (lines 29-30) implies that a pair </a:t>
            </a:r>
          </a:p>
          <a:p>
            <a:r>
              <a:rPr lang="en-US" sz="1200" dirty="0"/>
              <a:t>A) of purines would be larger than the space between a sugar and a phosphate group. </a:t>
            </a:r>
          </a:p>
          <a:p>
            <a:r>
              <a:rPr lang="en-US" sz="1200" dirty="0"/>
              <a:t>B) of purines would be larger than a pair consisting of a purine and a pyrimidine. </a:t>
            </a:r>
          </a:p>
          <a:p>
            <a:r>
              <a:rPr lang="en-US" sz="1200" dirty="0"/>
              <a:t>C) of pyrimidines would be larger than a pair of purines. </a:t>
            </a:r>
          </a:p>
          <a:p>
            <a:r>
              <a:rPr lang="en-US" sz="1200" dirty="0"/>
              <a:t>D) consisting of a purine and a pyrimidine would be larger than a pair of pyrimidines. </a:t>
            </a:r>
          </a:p>
          <a:p>
            <a:r>
              <a:rPr lang="en-US" sz="1200" dirty="0"/>
              <a:t>27 The authors’ use of the words “exact,” “specific,” and “complement” in lines 47-49 in the final paragraph functions mainly to </a:t>
            </a:r>
          </a:p>
          <a:p>
            <a:r>
              <a:rPr lang="en-US" sz="1200" dirty="0"/>
              <a:t>A) confirm that the nucleotide sequences are known for most molecules of DNA. </a:t>
            </a:r>
          </a:p>
          <a:p>
            <a:r>
              <a:rPr lang="en-US" sz="1200" dirty="0"/>
              <a:t>B) counter the claim that the sequences of bases along a chain can occur in any order. </a:t>
            </a:r>
          </a:p>
          <a:p>
            <a:r>
              <a:rPr lang="en-US" sz="1200" dirty="0"/>
              <a:t>C) support the claim that the phosphate-sugar backbone of the authors’ model is completely regular. </a:t>
            </a:r>
          </a:p>
          <a:p>
            <a:r>
              <a:rPr lang="en-US" sz="1200" dirty="0"/>
              <a:t>D) emphasize how one chain of DNA may serve as a template to be copied during DNA replication. </a:t>
            </a:r>
          </a:p>
        </p:txBody>
      </p:sp>
    </p:spTree>
    <p:extLst>
      <p:ext uri="{BB962C8B-B14F-4D97-AF65-F5344CB8AC3E}">
        <p14:creationId xmlns:p14="http://schemas.microsoft.com/office/powerpoint/2010/main" val="915684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FCFC3-20FA-42A4-8C15-22C68AD59A7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503C458-2B16-4C3E-B197-2E3EBF16455D}"/>
              </a:ext>
            </a:extLst>
          </p:cNvPr>
          <p:cNvSpPr>
            <a:spLocks noGrp="1"/>
          </p:cNvSpPr>
          <p:nvPr>
            <p:ph idx="1"/>
          </p:nvPr>
        </p:nvSpPr>
        <p:spPr/>
        <p:txBody>
          <a:bodyPr>
            <a:normAutofit fontScale="55000" lnSpcReduction="20000"/>
          </a:bodyPr>
          <a:lstStyle/>
          <a:p>
            <a:r>
              <a:rPr lang="en-US" dirty="0"/>
              <a:t>28 Based on the table and passage, which choice gives the correct percentages of the purines in yeast DNA? </a:t>
            </a:r>
          </a:p>
          <a:p>
            <a:r>
              <a:rPr lang="en-US" dirty="0"/>
              <a:t>A) 17.1% and 18.7% </a:t>
            </a:r>
          </a:p>
          <a:p>
            <a:r>
              <a:rPr lang="en-US" dirty="0"/>
              <a:t>B) 17.1% and 32.9% </a:t>
            </a:r>
          </a:p>
          <a:p>
            <a:r>
              <a:rPr lang="en-US" dirty="0"/>
              <a:t>C) 18.7% and 31.3%</a:t>
            </a:r>
          </a:p>
          <a:p>
            <a:r>
              <a:rPr lang="en-US" dirty="0"/>
              <a:t>D) 31.3% and 32.9% </a:t>
            </a:r>
          </a:p>
          <a:p>
            <a:r>
              <a:rPr lang="en-US" dirty="0"/>
              <a:t>29 Do the data in the table support the authors’ proposed pairing of bases in DNA? </a:t>
            </a:r>
          </a:p>
          <a:p>
            <a:r>
              <a:rPr lang="en-US" dirty="0"/>
              <a:t>A) Yes, because for each given organism, the percentage of adenine is closest to the percentage of thymine, and the percentage of guanine is closest to the percentage of cytosine. </a:t>
            </a:r>
          </a:p>
          <a:p>
            <a:r>
              <a:rPr lang="en-US" dirty="0"/>
              <a:t>B) Yes, because for each given organism, the percentage of adenine is closest to the percentage of guanine, and the percentage of cytosine is closest to the percentage of thymine. </a:t>
            </a:r>
          </a:p>
          <a:p>
            <a:r>
              <a:rPr lang="en-US" dirty="0"/>
              <a:t>C) No, because for each given organism, the percentage of adenine is closest to the percentage of thymine, and the percentage of guanine is closest to the percentage of cytosine. </a:t>
            </a:r>
          </a:p>
          <a:p>
            <a:r>
              <a:rPr lang="en-US" dirty="0"/>
              <a:t>D) No, because for each given organism, the percentage of adenine is closest to the percentage of guanine, and the percentage of cytosine is closest to the percentage of thymine. </a:t>
            </a:r>
          </a:p>
        </p:txBody>
      </p:sp>
    </p:spTree>
    <p:extLst>
      <p:ext uri="{BB962C8B-B14F-4D97-AF65-F5344CB8AC3E}">
        <p14:creationId xmlns:p14="http://schemas.microsoft.com/office/powerpoint/2010/main" val="25562819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B95B7-0C61-4DCE-9D53-59EB9D19BA9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15A4FBD-B66A-4448-A2BA-4E891582E350}"/>
              </a:ext>
            </a:extLst>
          </p:cNvPr>
          <p:cNvSpPr>
            <a:spLocks noGrp="1"/>
          </p:cNvSpPr>
          <p:nvPr>
            <p:ph idx="1"/>
          </p:nvPr>
        </p:nvSpPr>
        <p:spPr/>
        <p:txBody>
          <a:bodyPr>
            <a:normAutofit fontScale="62500" lnSpcReduction="20000"/>
          </a:bodyPr>
          <a:lstStyle/>
          <a:p>
            <a:r>
              <a:rPr lang="en-US" dirty="0"/>
              <a:t>30 According to the table, which of the following pairs of base percentages in sea urchin DNA provides evidence in support of the answer to the previous question? </a:t>
            </a:r>
          </a:p>
          <a:p>
            <a:r>
              <a:rPr lang="en-US" dirty="0"/>
              <a:t>A) 17.3% and 17.7% </a:t>
            </a:r>
          </a:p>
          <a:p>
            <a:r>
              <a:rPr lang="en-US" dirty="0"/>
              <a:t>B) 17.3% and 32.1% </a:t>
            </a:r>
          </a:p>
          <a:p>
            <a:r>
              <a:rPr lang="en-US" dirty="0"/>
              <a:t>C) 17.3% and 32.8% </a:t>
            </a:r>
          </a:p>
          <a:p>
            <a:r>
              <a:rPr lang="en-US" dirty="0"/>
              <a:t>D) 17.7% and 32.8% </a:t>
            </a:r>
          </a:p>
          <a:p>
            <a:r>
              <a:rPr lang="en-US" dirty="0"/>
              <a:t>31 Based on the table, is the percentage of adenine in each organism’s DNA the same or does it vary, and which statement made by the authors is most consistent with that data? </a:t>
            </a:r>
          </a:p>
          <a:p>
            <a:r>
              <a:rPr lang="en-US" dirty="0"/>
              <a:t>A) The same; “Two of... pyrimidines” (lines 6-8) </a:t>
            </a:r>
          </a:p>
          <a:p>
            <a:r>
              <a:rPr lang="en-US" dirty="0"/>
              <a:t>B) The same; “The important... structure” (lines 25-26) </a:t>
            </a:r>
          </a:p>
          <a:p>
            <a:r>
              <a:rPr lang="en-US" dirty="0"/>
              <a:t>C) It varies; “Adenine... thymine” (lines 36-38) </a:t>
            </a:r>
          </a:p>
          <a:p>
            <a:r>
              <a:rPr lang="en-US" dirty="0"/>
              <a:t>D) It varies; “It follows... information” (lines 41-45) </a:t>
            </a:r>
          </a:p>
          <a:p>
            <a:endParaRPr lang="en-US" dirty="0"/>
          </a:p>
        </p:txBody>
      </p:sp>
    </p:spTree>
    <p:extLst>
      <p:ext uri="{BB962C8B-B14F-4D97-AF65-F5344CB8AC3E}">
        <p14:creationId xmlns:p14="http://schemas.microsoft.com/office/powerpoint/2010/main" val="35784252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60815-72C6-4FC6-9FBA-E24D045E1D5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CEAE575-0BCB-4564-AA29-7C8E81A1F79C}"/>
              </a:ext>
            </a:extLst>
          </p:cNvPr>
          <p:cNvSpPr>
            <a:spLocks noGrp="1"/>
          </p:cNvSpPr>
          <p:nvPr>
            <p:ph idx="1"/>
          </p:nvPr>
        </p:nvSpPr>
        <p:spPr/>
        <p:txBody>
          <a:bodyPr>
            <a:normAutofit fontScale="55000" lnSpcReduction="20000"/>
          </a:bodyPr>
          <a:lstStyle/>
          <a:p>
            <a:r>
              <a:rPr lang="en-US" dirty="0"/>
              <a:t>Questions 32-41 are based on the following passage. This passage is adapted from Virginia Woolf, Three Guineas. ©1938 by Harcourt, Inc. Here, Woolf considers the situation of women in English society. Close at hand is a bridge over the River Thames, an admirable vantage ground for us to make a survey. The river flows beneath; barges pass, laden with timber, bursting with corn; there on one side are the domes and spires of the city; on the other, Westminster and the Houses of Parliament. It is a place to stand on by the hour, dreaming. But not now. Now we are pressed for time. Now we are here to consider facts; now we must fix our eyes upon the procession—the procession of the sons of educated men. There they go, our brothers who have been educated at public schools and universities, mounting those steps, passing in and out of those doors, ascending those pulpits, preaching, teaching, administering justice, </a:t>
            </a:r>
            <a:r>
              <a:rPr lang="en-US" dirty="0" err="1"/>
              <a:t>practising</a:t>
            </a:r>
            <a:r>
              <a:rPr lang="en-US" dirty="0"/>
              <a:t> medicine, transacting business, making money. It is a solemn sight always—a procession, like a caravanserai crossing a desert. . . . But now, for the past twenty years or so, it is no longer a sight merely, a photograph, or fresco scrawled upon the walls of time, at which we can look with merely an esthetic appreciation. For there, trapesing along at the tail end of the procession, we go ourselves. And that makes a difference. We who have looked so long at the pageant in books, or from a curtained window watched educated men leaving the house at about nine-thirty to go to an office, returning to the house at about six-thirty from an office, need look passively no longer. We too can leave the house, can mount those steps, pass in and out of those doors,... make money, administer justice. . . . We who now agitate these humble pens may in another century or two speak from a pulpit. Nobody will dare contradict us then; we shall be the mouthpieces of the divine spirit—a solemn thought, is it not? Who can say whether, as time goes on, we may not dress in military uniform, with gold lace on our breasts, swords at our sides, and something like the old family coal-scuttle on our heads, save that that venerable object was never decorated with plumes of white horsehair. You laugh—indeed the shadow of the private house still makes those dresses look a little queer. We have worn private clothes so long. . . . But we have not come here to laugh, or to talk of fashions—men’s and women’s. We are here, on the bridge, to ask ourselves certain questions. And they are very important questions; and we have very little time in which to answer them. The questions that we have to ask and to answer about that procession during this moment of transition are so important that they may well change the lives of all men and women for ever. For we have to ask ourselves, here and now, do we wish to join that procession, or don’t we? On what terms shall we join that procession? Above all, where is it leading us, the procession of educated men? The moment is short; it may last five years; ten years, or perhaps only a matter of a few months longer.... But, you will object, you have no time to think; you have your battles to fight, your rent to pay, your bazaars to organize. That excuse shall not serve you, Madam. As you know from your own experience, and there are facts that prove it, the daughters of educated men have always done their thinking from hand to mouth; not under green lamps at study tables in the cloisters of secluded colleges. They have thought while they stirred the pot, while they rocked the cradle. It was thus that they won us the right to our brand-new sixpence. It falls to us now to go on thinking; how are we to spend that sixpence? Think we must. Let us think in offices; in omnibuses; while we are standing in the crowd watching Coronations and Lord Mayor’s Shows; let us think . . . in the gallery of the House of Commons; in the Law Courts; let us think at baptisms and marriages and funerals. Let us never cease from thinking—what is this “civilization” in which we find ourselves? What are these ceremonies and why should we take part in them? What are these professions and why should we make money out of them? Where in short is it leading us, the procession of the sons of educated men? </a:t>
            </a:r>
          </a:p>
        </p:txBody>
      </p:sp>
    </p:spTree>
    <p:extLst>
      <p:ext uri="{BB962C8B-B14F-4D97-AF65-F5344CB8AC3E}">
        <p14:creationId xmlns:p14="http://schemas.microsoft.com/office/powerpoint/2010/main" val="24471453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7977A-90A6-48E5-8181-B73549BBAA7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9222897-2260-4A7A-9941-0EF76840F58B}"/>
              </a:ext>
            </a:extLst>
          </p:cNvPr>
          <p:cNvSpPr>
            <a:spLocks noGrp="1"/>
          </p:cNvSpPr>
          <p:nvPr>
            <p:ph idx="1"/>
          </p:nvPr>
        </p:nvSpPr>
        <p:spPr/>
        <p:txBody>
          <a:bodyPr>
            <a:normAutofit fontScale="70000" lnSpcReduction="20000"/>
          </a:bodyPr>
          <a:lstStyle/>
          <a:p>
            <a:r>
              <a:rPr lang="en-US" dirty="0"/>
              <a:t>32 The main purpose of the passage is to </a:t>
            </a:r>
          </a:p>
          <a:p>
            <a:r>
              <a:rPr lang="en-US" dirty="0"/>
              <a:t>A) emphasize the value of a tradition. </a:t>
            </a:r>
          </a:p>
          <a:p>
            <a:r>
              <a:rPr lang="en-US" dirty="0"/>
              <a:t>B) stress the urgency of an issue. </a:t>
            </a:r>
          </a:p>
          <a:p>
            <a:r>
              <a:rPr lang="en-US" dirty="0"/>
              <a:t>C) highlight the severity of social divisions. </a:t>
            </a:r>
          </a:p>
          <a:p>
            <a:r>
              <a:rPr lang="en-US" dirty="0"/>
              <a:t>D) question the feasibility of an undertaking. </a:t>
            </a:r>
          </a:p>
          <a:p>
            <a:r>
              <a:rPr lang="en-US" dirty="0"/>
              <a:t>33 The central claim of the passage is that </a:t>
            </a:r>
          </a:p>
          <a:p>
            <a:r>
              <a:rPr lang="en-US" dirty="0"/>
              <a:t>A) educated women face a decision about how to engage with existing institutions. </a:t>
            </a:r>
          </a:p>
          <a:p>
            <a:r>
              <a:rPr lang="en-US" dirty="0"/>
              <a:t>B) women can have positions of influence in English society only if they give up some of their traditional roles. </a:t>
            </a:r>
          </a:p>
          <a:p>
            <a:r>
              <a:rPr lang="en-US" dirty="0"/>
              <a:t>C) the male monopoly on power in English society has had grave and continuing effects. </a:t>
            </a:r>
          </a:p>
          <a:p>
            <a:r>
              <a:rPr lang="en-US" dirty="0"/>
              <a:t>D) the entry of educated women into positions of power traditionally held by men will transform those positions. </a:t>
            </a:r>
          </a:p>
        </p:txBody>
      </p:sp>
    </p:spTree>
    <p:extLst>
      <p:ext uri="{BB962C8B-B14F-4D97-AF65-F5344CB8AC3E}">
        <p14:creationId xmlns:p14="http://schemas.microsoft.com/office/powerpoint/2010/main" val="36524085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5A710-D14A-4E99-B966-B9F38576AD3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117C33C-D79D-4C67-BE84-ECED4827F055}"/>
              </a:ext>
            </a:extLst>
          </p:cNvPr>
          <p:cNvSpPr>
            <a:spLocks noGrp="1"/>
          </p:cNvSpPr>
          <p:nvPr>
            <p:ph idx="1"/>
          </p:nvPr>
        </p:nvSpPr>
        <p:spPr/>
        <p:txBody>
          <a:bodyPr>
            <a:normAutofit fontScale="70000" lnSpcReduction="20000"/>
          </a:bodyPr>
          <a:lstStyle/>
          <a:p>
            <a:r>
              <a:rPr lang="en-US" dirty="0"/>
              <a:t>34 Woolf uses the word “we” throughout the passage mainly to </a:t>
            </a:r>
          </a:p>
          <a:p>
            <a:r>
              <a:rPr lang="en-US" dirty="0"/>
              <a:t>A) reflect the growing friendliness among a group of people. </a:t>
            </a:r>
          </a:p>
          <a:p>
            <a:r>
              <a:rPr lang="en-US" dirty="0"/>
              <a:t>B) advance the need for candor among a group of people. </a:t>
            </a:r>
          </a:p>
          <a:p>
            <a:r>
              <a:rPr lang="en-US" dirty="0"/>
              <a:t>C) establish a sense of solidarity among a group of people. </a:t>
            </a:r>
          </a:p>
          <a:p>
            <a:r>
              <a:rPr lang="en-US" dirty="0"/>
              <a:t>D) reinforce the need for respect among a group of people. </a:t>
            </a:r>
          </a:p>
          <a:p>
            <a:r>
              <a:rPr lang="en-US" dirty="0"/>
              <a:t>35 According to the passage, Woolf chooses the setting of the bridge because it </a:t>
            </a:r>
          </a:p>
          <a:p>
            <a:r>
              <a:rPr lang="en-US" dirty="0"/>
              <a:t>A) is conducive to a mood of fanciful reflection. </a:t>
            </a:r>
          </a:p>
          <a:p>
            <a:r>
              <a:rPr lang="en-US" dirty="0"/>
              <a:t>B) provides a good view of the procession of the sons of educated men. </a:t>
            </a:r>
          </a:p>
          <a:p>
            <a:r>
              <a:rPr lang="en-US" dirty="0"/>
              <a:t>C) is within sight of historic episodes to which she alludes. </a:t>
            </a:r>
          </a:p>
          <a:p>
            <a:r>
              <a:rPr lang="en-US" dirty="0"/>
              <a:t>D) is symbolic of the legacy of past and present sons of educated men. </a:t>
            </a:r>
          </a:p>
        </p:txBody>
      </p:sp>
    </p:spTree>
    <p:extLst>
      <p:ext uri="{BB962C8B-B14F-4D97-AF65-F5344CB8AC3E}">
        <p14:creationId xmlns:p14="http://schemas.microsoft.com/office/powerpoint/2010/main" val="31613862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780C8-B9B2-4AAF-9675-3C712088963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FF1DFE1-69DA-4065-8A69-524FE1A2A8E3}"/>
              </a:ext>
            </a:extLst>
          </p:cNvPr>
          <p:cNvSpPr>
            <a:spLocks noGrp="1"/>
          </p:cNvSpPr>
          <p:nvPr>
            <p:ph idx="1"/>
          </p:nvPr>
        </p:nvSpPr>
        <p:spPr/>
        <p:txBody>
          <a:bodyPr>
            <a:normAutofit fontScale="70000" lnSpcReduction="20000"/>
          </a:bodyPr>
          <a:lstStyle/>
          <a:p>
            <a:r>
              <a:rPr lang="en-US" dirty="0"/>
              <a:t>36 Woolf indicates that the procession she describes in the passage </a:t>
            </a:r>
          </a:p>
          <a:p>
            <a:r>
              <a:rPr lang="en-US" dirty="0"/>
              <a:t>A) has come to have more practical influence in recent years. </a:t>
            </a:r>
          </a:p>
          <a:p>
            <a:r>
              <a:rPr lang="en-US" dirty="0"/>
              <a:t>B) has become a celebrated feature of English public life. </a:t>
            </a:r>
          </a:p>
          <a:p>
            <a:r>
              <a:rPr lang="en-US" dirty="0"/>
              <a:t>C) includes all of the richest and most powerful men in England. </a:t>
            </a:r>
          </a:p>
          <a:p>
            <a:r>
              <a:rPr lang="en-US" dirty="0"/>
              <a:t>D) has become less exclusionary in its membership in recent years. </a:t>
            </a:r>
          </a:p>
          <a:p>
            <a:r>
              <a:rPr lang="en-US" dirty="0"/>
              <a:t>37 Which choice provides the best evidence for the answer to the previous question? </a:t>
            </a:r>
          </a:p>
          <a:p>
            <a:r>
              <a:rPr lang="en-US" dirty="0"/>
              <a:t>A) Lines 12-17 (“There... money”) </a:t>
            </a:r>
          </a:p>
          <a:p>
            <a:r>
              <a:rPr lang="en-US" dirty="0"/>
              <a:t>B) Lines 17-19 (“It... desert”) </a:t>
            </a:r>
          </a:p>
          <a:p>
            <a:r>
              <a:rPr lang="en-US" dirty="0"/>
              <a:t>C) Lines 23-24 (“For... ourselves”) </a:t>
            </a:r>
          </a:p>
          <a:p>
            <a:r>
              <a:rPr lang="en-US" dirty="0"/>
              <a:t>D) Lines 30-34 (“We... pulpit”)</a:t>
            </a:r>
          </a:p>
        </p:txBody>
      </p:sp>
    </p:spTree>
    <p:extLst>
      <p:ext uri="{BB962C8B-B14F-4D97-AF65-F5344CB8AC3E}">
        <p14:creationId xmlns:p14="http://schemas.microsoft.com/office/powerpoint/2010/main" val="35662308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DF90E-7A54-44EA-BB93-6C0A65E3170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5886B91-9028-45B6-AB4A-9CFDEFD6CBE9}"/>
              </a:ext>
            </a:extLst>
          </p:cNvPr>
          <p:cNvSpPr>
            <a:spLocks noGrp="1"/>
          </p:cNvSpPr>
          <p:nvPr>
            <p:ph idx="1"/>
          </p:nvPr>
        </p:nvSpPr>
        <p:spPr/>
        <p:txBody>
          <a:bodyPr>
            <a:normAutofit fontScale="70000" lnSpcReduction="20000"/>
          </a:bodyPr>
          <a:lstStyle/>
          <a:p>
            <a:r>
              <a:rPr lang="en-US" dirty="0"/>
              <a:t>38 Woolf characterizes the questions in lines 53-57 (“For we... men”) as both </a:t>
            </a:r>
          </a:p>
          <a:p>
            <a:r>
              <a:rPr lang="en-US" dirty="0"/>
              <a:t>A) controversial and threatening. </a:t>
            </a:r>
          </a:p>
          <a:p>
            <a:r>
              <a:rPr lang="en-US" dirty="0"/>
              <a:t>B) weighty and unanswerable. </a:t>
            </a:r>
          </a:p>
          <a:p>
            <a:r>
              <a:rPr lang="en-US" dirty="0"/>
              <a:t>C) momentous and pressing. </a:t>
            </a:r>
          </a:p>
          <a:p>
            <a:r>
              <a:rPr lang="en-US" dirty="0"/>
              <a:t>D) provocative and mysterious. </a:t>
            </a:r>
          </a:p>
          <a:p>
            <a:r>
              <a:rPr lang="en-US" dirty="0"/>
              <a:t>39 Which choice provides the best evidence for the answer to the previous question? </a:t>
            </a:r>
          </a:p>
          <a:p>
            <a:r>
              <a:rPr lang="en-US" dirty="0"/>
              <a:t>A) Lines 46-47 (“We... questions”) </a:t>
            </a:r>
          </a:p>
          <a:p>
            <a:r>
              <a:rPr lang="en-US" dirty="0"/>
              <a:t>B) Lines 48-49 (“And... them”) </a:t>
            </a:r>
          </a:p>
          <a:p>
            <a:r>
              <a:rPr lang="en-US" dirty="0"/>
              <a:t>C) Line 57 (“The moment... short”) </a:t>
            </a:r>
          </a:p>
          <a:p>
            <a:r>
              <a:rPr lang="en-US" dirty="0"/>
              <a:t>D) Line 62 (“That... Madam”)</a:t>
            </a:r>
          </a:p>
        </p:txBody>
      </p:sp>
    </p:spTree>
    <p:extLst>
      <p:ext uri="{BB962C8B-B14F-4D97-AF65-F5344CB8AC3E}">
        <p14:creationId xmlns:p14="http://schemas.microsoft.com/office/powerpoint/2010/main" val="4152597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1FBF8-43F5-420E-A7A8-488E0481A9C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2FF12AB-3A0D-49AD-8E45-C18E804B994C}"/>
              </a:ext>
            </a:extLst>
          </p:cNvPr>
          <p:cNvSpPr>
            <a:spLocks noGrp="1"/>
          </p:cNvSpPr>
          <p:nvPr>
            <p:ph idx="1"/>
          </p:nvPr>
        </p:nvSpPr>
        <p:spPr/>
        <p:txBody>
          <a:bodyPr>
            <a:normAutofit fontScale="70000" lnSpcReduction="20000"/>
          </a:bodyPr>
          <a:lstStyle/>
          <a:p>
            <a:r>
              <a:rPr lang="en-US" dirty="0"/>
              <a:t>40 Which choice most closely captures the meaning of the figurative “sixpence” referred to in lines 70 and 71? </a:t>
            </a:r>
          </a:p>
          <a:p>
            <a:r>
              <a:rPr lang="en-US" dirty="0"/>
              <a:t>A) Tolerance </a:t>
            </a:r>
          </a:p>
          <a:p>
            <a:r>
              <a:rPr lang="en-US" dirty="0"/>
              <a:t>B) Knowledge </a:t>
            </a:r>
          </a:p>
          <a:p>
            <a:r>
              <a:rPr lang="en-US" dirty="0"/>
              <a:t>C) Opportunity </a:t>
            </a:r>
          </a:p>
          <a:p>
            <a:r>
              <a:rPr lang="en-US" dirty="0"/>
              <a:t>D) Perspective </a:t>
            </a:r>
          </a:p>
          <a:p>
            <a:r>
              <a:rPr lang="en-US" dirty="0"/>
              <a:t>41 The range of places and occasions listed in lines 72-76 (“Let us... funerals”) mainly serves to emphasize how </a:t>
            </a:r>
          </a:p>
          <a:p>
            <a:r>
              <a:rPr lang="en-US" dirty="0"/>
              <a:t>A) novel the challenge faced by women is. </a:t>
            </a:r>
          </a:p>
          <a:p>
            <a:r>
              <a:rPr lang="en-US" dirty="0"/>
              <a:t>B) pervasive the need for critical reflection is. </a:t>
            </a:r>
          </a:p>
          <a:p>
            <a:r>
              <a:rPr lang="en-US" dirty="0"/>
              <a:t>C) complex the political and social issues of the day are. </a:t>
            </a:r>
          </a:p>
          <a:p>
            <a:r>
              <a:rPr lang="en-US" dirty="0"/>
              <a:t>D) enjoyable the career possibilities for women are.</a:t>
            </a:r>
          </a:p>
        </p:txBody>
      </p:sp>
    </p:spTree>
    <p:extLst>
      <p:ext uri="{BB962C8B-B14F-4D97-AF65-F5344CB8AC3E}">
        <p14:creationId xmlns:p14="http://schemas.microsoft.com/office/powerpoint/2010/main" val="16132509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18A36-C1FC-4804-8FFE-1DD15B2D0B1D}"/>
              </a:ext>
            </a:extLst>
          </p:cNvPr>
          <p:cNvSpPr>
            <a:spLocks noGrp="1"/>
          </p:cNvSpPr>
          <p:nvPr>
            <p:ph type="title"/>
          </p:nvPr>
        </p:nvSpPr>
        <p:spPr/>
        <p:txBody>
          <a:bodyPr>
            <a:noAutofit/>
          </a:bodyPr>
          <a:lstStyle/>
          <a:p>
            <a:r>
              <a:rPr lang="en-US" sz="2000" dirty="0"/>
              <a:t>Questions 42-52 are based on the following passages. Passage 1 is adapted from Michael Slezak, “Space Mining: the Next Gold Rush?” ©2013 by New Scientist. Passage 2 is from the editors of New Scientist, “Taming the Final Frontier.” ©2013 by New Scientist.</a:t>
            </a:r>
          </a:p>
        </p:txBody>
      </p:sp>
      <p:sp>
        <p:nvSpPr>
          <p:cNvPr id="3" name="Content Placeholder 2">
            <a:extLst>
              <a:ext uri="{FF2B5EF4-FFF2-40B4-BE49-F238E27FC236}">
                <a16:creationId xmlns:a16="http://schemas.microsoft.com/office/drawing/2014/main" id="{340273EE-4734-4CC9-AF1C-5BBF18D9C388}"/>
              </a:ext>
            </a:extLst>
          </p:cNvPr>
          <p:cNvSpPr>
            <a:spLocks noGrp="1"/>
          </p:cNvSpPr>
          <p:nvPr>
            <p:ph idx="1"/>
          </p:nvPr>
        </p:nvSpPr>
        <p:spPr/>
        <p:txBody>
          <a:bodyPr>
            <a:normAutofit/>
          </a:bodyPr>
          <a:lstStyle/>
          <a:p>
            <a:r>
              <a:rPr lang="en-US" sz="1200" b="1" dirty="0"/>
              <a:t>Passage 1 </a:t>
            </a:r>
          </a:p>
          <a:p>
            <a:r>
              <a:rPr lang="en-US" sz="1200" dirty="0"/>
              <a:t>Follow the money and you will end up in space. That’s the message from a first-of-its-kind forum on mining beyond Earth. Convened in Sydney by the Australian Centre for Space Engineering Research, the event brought together mining companies, robotics experts, lunar scientists, and government agencies that are all working to make space mining a reality. The forum comes hot on the heels of the 2012 unveiling of two private asteroid-mining firms. Planetary Resources of Washington says it will launch its first prospecting telescopes in two years, while Deep Space Industries of Virginia hopes to be harvesting metals from asteroids by 2020. Another commercial venture that sprung up in 2012, Golden Spike of Colorado, will be offering trips to the moon, including to potential lunar miners. Within a few decades, these firms may be meeting earthly demands for precious metals, such as platinum and gold, and the rare earth elements vital for personal electronics, such as yttrium and lanthanum. But like the gold rush pioneers who transformed the western United States, the first space miners won’t just enrich themselves. They also hope to build an off-planet economy free of any bonds with Earth, in which the materials extracted and processed from the moon and asteroids are delivered for space-based projects. In this scenario, water mined from other worlds could become the most desired commodity. “In the desert, what’s worth more: a kilogram of gold or a kilogram of water?” asks Kris </a:t>
            </a:r>
            <a:r>
              <a:rPr lang="en-US" sz="1200" dirty="0" err="1"/>
              <a:t>Zacny</a:t>
            </a:r>
            <a:r>
              <a:rPr lang="en-US" sz="1200" dirty="0"/>
              <a:t> of </a:t>
            </a:r>
            <a:r>
              <a:rPr lang="en-US" sz="1200" dirty="0" err="1"/>
              <a:t>HoneyBee</a:t>
            </a:r>
            <a:r>
              <a:rPr lang="en-US" sz="1200" dirty="0"/>
              <a:t> Robotics in New York. “Gold is useless. Water will let you live.” Water ice from the moon’s poles could be sent to astronauts on the International Space Station for drinking or as a radiation shield. Splitting water into oxygen and hydrogen makes spacecraft fuel, so ice-rich asteroids could become interplanetary </a:t>
            </a:r>
            <a:r>
              <a:rPr lang="en-US" sz="1200" dirty="0" err="1"/>
              <a:t>refuelling</a:t>
            </a:r>
            <a:r>
              <a:rPr lang="en-US" sz="1200" dirty="0"/>
              <a:t> stations. Companies are eyeing the iron, silicon, and </a:t>
            </a:r>
            <a:r>
              <a:rPr lang="en-US" sz="1200" dirty="0" err="1"/>
              <a:t>aluminium</a:t>
            </a:r>
            <a:r>
              <a:rPr lang="en-US" sz="1200" dirty="0"/>
              <a:t> in lunar soil and asteroids, which could be used in 3D printers to make spare parts or machinery. Others want to turn space dirt into concrete for landing pads, shelters, and roads. </a:t>
            </a:r>
          </a:p>
        </p:txBody>
      </p:sp>
    </p:spTree>
    <p:extLst>
      <p:ext uri="{BB962C8B-B14F-4D97-AF65-F5344CB8AC3E}">
        <p14:creationId xmlns:p14="http://schemas.microsoft.com/office/powerpoint/2010/main" val="37206370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8E2B5-DF6D-46F7-869B-E5D887D42F7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15B221C-0EA5-4D82-A189-60D1D41F2289}"/>
              </a:ext>
            </a:extLst>
          </p:cNvPr>
          <p:cNvSpPr>
            <a:spLocks noGrp="1"/>
          </p:cNvSpPr>
          <p:nvPr>
            <p:ph idx="1"/>
          </p:nvPr>
        </p:nvSpPr>
        <p:spPr/>
        <p:txBody>
          <a:bodyPr>
            <a:normAutofit fontScale="70000" lnSpcReduction="20000"/>
          </a:bodyPr>
          <a:lstStyle/>
          <a:p>
            <a:r>
              <a:rPr lang="en-US" b="1" dirty="0"/>
              <a:t>Passage 2 </a:t>
            </a:r>
          </a:p>
          <a:p>
            <a:r>
              <a:rPr lang="en-US" dirty="0"/>
              <a:t>The motivation for deep-space travel is shifting from discovery to economics. The past year has seen a flurry of proposals aimed at bringing celestial riches down to Earth. No doubt this will make a few billionaires even wealthier, but we all stand to gain: the mineral bounty and spin-off technologies could enrich us all. But before the miners start firing up their rockets, we should pause for thought. At first glance, space mining seems to sidestep most environmental concerns: there is (probably!) no life on asteroids, and thus no habitats to trash. But its consequences —both here on Earth and in space—merit careful consideration. Part of this is about principles. Some will argue that space’s “magnificent desolation” is not ours to despoil, just as they argue that our own planet’s poles should remain pristine. Others will suggest that glutting ourselves on space’s riches is not an acceptable alternative to developing more sustainable ways of earthly life. History suggests that those will be hard lines to hold, and it may be difficult to persuade the public that such barren environments are worth preserving. After all, they exist in vast abundance, and even fewer people will experience them than have walked through Antarctica’s icy landscapes. There’s also the emerging off-world economy to consider. The resources that are valuable in orbit and beyond may be very different to those we prize on Earth. Questions of their stewardship have barely been broached—and the relevant legal and regulatory framework is fragmentary, to put it mildly. Space miners, like their earthly counterparts, are often reluctant to engage with such questions. One speaker at last week’s space-mining forum in Sydney, Australia, concluded with a plea that regulation should be avoided. But miners have much to gain from a broad agreement on the for-profit exploitation of space. Without consensus, claims will be disputed, investments risky, and the gains made insecure. It is in all of our long-term interests to seek one out. </a:t>
            </a:r>
          </a:p>
          <a:p>
            <a:endParaRPr lang="en-US" dirty="0"/>
          </a:p>
        </p:txBody>
      </p:sp>
    </p:spTree>
    <p:extLst>
      <p:ext uri="{BB962C8B-B14F-4D97-AF65-F5344CB8AC3E}">
        <p14:creationId xmlns:p14="http://schemas.microsoft.com/office/powerpoint/2010/main" val="22742009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74C74-1C66-4E58-B64F-49E06541001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0B67592-67EF-49CB-B31A-BF217D011C2F}"/>
              </a:ext>
            </a:extLst>
          </p:cNvPr>
          <p:cNvSpPr>
            <a:spLocks noGrp="1"/>
          </p:cNvSpPr>
          <p:nvPr>
            <p:ph idx="1"/>
          </p:nvPr>
        </p:nvSpPr>
        <p:spPr/>
        <p:txBody>
          <a:bodyPr>
            <a:normAutofit fontScale="70000" lnSpcReduction="20000"/>
          </a:bodyPr>
          <a:lstStyle/>
          <a:p>
            <a:r>
              <a:rPr lang="en-US" dirty="0"/>
              <a:t>42 In lines 9-17, the author of Passage 1 mentions several companies primarily to </a:t>
            </a:r>
          </a:p>
          <a:p>
            <a:r>
              <a:rPr lang="en-US" dirty="0"/>
              <a:t>A) note the technological advances that make space mining possible. </a:t>
            </a:r>
          </a:p>
          <a:p>
            <a:r>
              <a:rPr lang="en-US" dirty="0"/>
              <a:t>B) provide evidence of the growing interest in space mining. </a:t>
            </a:r>
          </a:p>
          <a:p>
            <a:r>
              <a:rPr lang="en-US" dirty="0"/>
              <a:t>C) emphasize the large profits to be made from space mining. </a:t>
            </a:r>
          </a:p>
          <a:p>
            <a:r>
              <a:rPr lang="en-US" dirty="0"/>
              <a:t>D) highlight the diverse ways to carry out space mining operations. </a:t>
            </a:r>
          </a:p>
          <a:p>
            <a:r>
              <a:rPr lang="en-US" dirty="0"/>
              <a:t>43 The author of Passage 1 indicates that space mining could have which positive effect? </a:t>
            </a:r>
          </a:p>
          <a:p>
            <a:r>
              <a:rPr lang="en-US" dirty="0"/>
              <a:t>A) It could yield materials important to Earth’s economy. </a:t>
            </a:r>
          </a:p>
          <a:p>
            <a:r>
              <a:rPr lang="en-US" dirty="0"/>
              <a:t>B) It could raise the value of some precious metals on Earth. </a:t>
            </a:r>
          </a:p>
          <a:p>
            <a:r>
              <a:rPr lang="en-US" dirty="0"/>
              <a:t>C) It could create unanticipated technological innovations. </a:t>
            </a:r>
          </a:p>
          <a:p>
            <a:r>
              <a:rPr lang="en-US" dirty="0"/>
              <a:t>D) It could change scientists’ understanding of space resources. </a:t>
            </a:r>
          </a:p>
        </p:txBody>
      </p:sp>
    </p:spTree>
    <p:extLst>
      <p:ext uri="{BB962C8B-B14F-4D97-AF65-F5344CB8AC3E}">
        <p14:creationId xmlns:p14="http://schemas.microsoft.com/office/powerpoint/2010/main" val="26587633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1F87C-9600-40D5-9119-282EA48575D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247586A-29C8-42FD-9FC9-09A94120AF49}"/>
              </a:ext>
            </a:extLst>
          </p:cNvPr>
          <p:cNvSpPr>
            <a:spLocks noGrp="1"/>
          </p:cNvSpPr>
          <p:nvPr>
            <p:ph idx="1"/>
          </p:nvPr>
        </p:nvSpPr>
        <p:spPr/>
        <p:txBody>
          <a:bodyPr>
            <a:normAutofit fontScale="70000" lnSpcReduction="20000"/>
          </a:bodyPr>
          <a:lstStyle/>
          <a:p>
            <a:r>
              <a:rPr lang="en-US" dirty="0"/>
              <a:t>44 Which choice provides the best evidence for the answer to the previous question? </a:t>
            </a:r>
          </a:p>
          <a:p>
            <a:r>
              <a:rPr lang="en-US" dirty="0"/>
              <a:t>A) Lines 18-22 (“Within... lanthanum”) </a:t>
            </a:r>
          </a:p>
          <a:p>
            <a:r>
              <a:rPr lang="en-US" dirty="0"/>
              <a:t>B) Lines 24-28 (“They... projects”) </a:t>
            </a:r>
          </a:p>
          <a:p>
            <a:r>
              <a:rPr lang="en-US" dirty="0"/>
              <a:t>C) Lines 29-30 (“In this... commodity”) </a:t>
            </a:r>
          </a:p>
          <a:p>
            <a:r>
              <a:rPr lang="en-US" dirty="0"/>
              <a:t>D) Lines 41-44 (“Companies... machinery”) </a:t>
            </a:r>
          </a:p>
          <a:p>
            <a:r>
              <a:rPr lang="en-US" dirty="0"/>
              <a:t>45 As used in line 19, “demands” most nearly means </a:t>
            </a:r>
          </a:p>
          <a:p>
            <a:r>
              <a:rPr lang="en-US" dirty="0"/>
              <a:t>A) offers. </a:t>
            </a:r>
          </a:p>
          <a:p>
            <a:r>
              <a:rPr lang="en-US" dirty="0"/>
              <a:t>B) claims. </a:t>
            </a:r>
          </a:p>
          <a:p>
            <a:r>
              <a:rPr lang="en-US" dirty="0"/>
              <a:t>C) inquiries. </a:t>
            </a:r>
          </a:p>
          <a:p>
            <a:r>
              <a:rPr lang="en-US" dirty="0"/>
              <a:t>D) desires. </a:t>
            </a:r>
          </a:p>
        </p:txBody>
      </p:sp>
    </p:spTree>
    <p:extLst>
      <p:ext uri="{BB962C8B-B14F-4D97-AF65-F5344CB8AC3E}">
        <p14:creationId xmlns:p14="http://schemas.microsoft.com/office/powerpoint/2010/main" val="19195818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EF93D-F4B8-4344-A40D-6538B162AE7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8AD1C23-77D1-4D8C-9B17-E87C12EFE329}"/>
              </a:ext>
            </a:extLst>
          </p:cNvPr>
          <p:cNvSpPr>
            <a:spLocks noGrp="1"/>
          </p:cNvSpPr>
          <p:nvPr>
            <p:ph idx="1"/>
          </p:nvPr>
        </p:nvSpPr>
        <p:spPr/>
        <p:txBody>
          <a:bodyPr>
            <a:normAutofit fontScale="70000" lnSpcReduction="20000"/>
          </a:bodyPr>
          <a:lstStyle/>
          <a:p>
            <a:r>
              <a:rPr lang="en-US" dirty="0"/>
              <a:t>46 What function does the discussion of water in lines 35-40 serve in Passage 1? </a:t>
            </a:r>
          </a:p>
          <a:p>
            <a:r>
              <a:rPr lang="en-US" dirty="0"/>
              <a:t>A) It continues an extended comparison that begins in the previous paragraph. </a:t>
            </a:r>
          </a:p>
          <a:p>
            <a:r>
              <a:rPr lang="en-US" dirty="0"/>
              <a:t>B) It provides an unexpected answer to a question raised in the previous paragraph. </a:t>
            </a:r>
          </a:p>
          <a:p>
            <a:r>
              <a:rPr lang="en-US" dirty="0"/>
              <a:t>C) It offers hypothetical examples supporting a claim made in the previous paragraph. </a:t>
            </a:r>
          </a:p>
          <a:p>
            <a:r>
              <a:rPr lang="en-US" dirty="0"/>
              <a:t>D) It examines possible outcomes of a proposal put forth in the previous paragraph. </a:t>
            </a:r>
          </a:p>
          <a:p>
            <a:r>
              <a:rPr lang="en-US" dirty="0"/>
              <a:t>47 The central claim of Passage 2 is that space mining has positive potential but </a:t>
            </a:r>
          </a:p>
          <a:p>
            <a:r>
              <a:rPr lang="en-US" dirty="0"/>
              <a:t>A) it will end up encouraging humanity’s reckless treatment of the environment. </a:t>
            </a:r>
          </a:p>
          <a:p>
            <a:r>
              <a:rPr lang="en-US" dirty="0"/>
              <a:t>B) its effects should be thoughtfully considered before it becomes a reality. </a:t>
            </a:r>
          </a:p>
          <a:p>
            <a:r>
              <a:rPr lang="en-US" dirty="0"/>
              <a:t>C) such potential may not include replenishing key resources that are disappearing on Earth. </a:t>
            </a:r>
          </a:p>
          <a:p>
            <a:r>
              <a:rPr lang="en-US" dirty="0"/>
              <a:t>D) experts disagree about the commercial viability of the discoveries it could yield. </a:t>
            </a:r>
          </a:p>
        </p:txBody>
      </p:sp>
    </p:spTree>
    <p:extLst>
      <p:ext uri="{BB962C8B-B14F-4D97-AF65-F5344CB8AC3E}">
        <p14:creationId xmlns:p14="http://schemas.microsoft.com/office/powerpoint/2010/main" val="5604534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04892-32DC-46A0-832E-ACB8C561EE6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527C5EE-F4B3-4EF8-94D9-DF8956772992}"/>
              </a:ext>
            </a:extLst>
          </p:cNvPr>
          <p:cNvSpPr>
            <a:spLocks noGrp="1"/>
          </p:cNvSpPr>
          <p:nvPr>
            <p:ph idx="1"/>
          </p:nvPr>
        </p:nvSpPr>
        <p:spPr/>
        <p:txBody>
          <a:bodyPr>
            <a:normAutofit fontScale="70000" lnSpcReduction="20000"/>
          </a:bodyPr>
          <a:lstStyle/>
          <a:p>
            <a:r>
              <a:rPr lang="en-US" dirty="0"/>
              <a:t>48 As used in line 68, “hold” most nearly means </a:t>
            </a:r>
          </a:p>
          <a:p>
            <a:r>
              <a:rPr lang="en-US" dirty="0"/>
              <a:t>A) maintain. </a:t>
            </a:r>
          </a:p>
          <a:p>
            <a:r>
              <a:rPr lang="en-US" dirty="0"/>
              <a:t>B) grip. </a:t>
            </a:r>
          </a:p>
          <a:p>
            <a:r>
              <a:rPr lang="en-US" dirty="0"/>
              <a:t>C) restrain. </a:t>
            </a:r>
          </a:p>
          <a:p>
            <a:r>
              <a:rPr lang="en-US" dirty="0"/>
              <a:t>D) withstand. </a:t>
            </a:r>
          </a:p>
          <a:p>
            <a:r>
              <a:rPr lang="en-US" dirty="0"/>
              <a:t>49 Which statement best describes the relationship between the passages? </a:t>
            </a:r>
          </a:p>
          <a:p>
            <a:r>
              <a:rPr lang="en-US" dirty="0"/>
              <a:t>A) Passage 2 refutes the central claim advanced in Passage 1. </a:t>
            </a:r>
          </a:p>
          <a:p>
            <a:r>
              <a:rPr lang="en-US" dirty="0"/>
              <a:t>B) Passage 2 illustrates the phenomenon described in more general terms in Passage 1. </a:t>
            </a:r>
          </a:p>
          <a:p>
            <a:r>
              <a:rPr lang="en-US" dirty="0"/>
              <a:t>C) Passage 2 argues against the practicality of the proposals put forth in Passage 1. </a:t>
            </a:r>
          </a:p>
          <a:p>
            <a:r>
              <a:rPr lang="en-US" dirty="0"/>
              <a:t>D) Passage 2 expresses reservations about developments discussed in Passage 1. </a:t>
            </a:r>
          </a:p>
        </p:txBody>
      </p:sp>
    </p:spTree>
    <p:extLst>
      <p:ext uri="{BB962C8B-B14F-4D97-AF65-F5344CB8AC3E}">
        <p14:creationId xmlns:p14="http://schemas.microsoft.com/office/powerpoint/2010/main" val="21017436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1B173-C928-4D4A-A9E7-746CFFFFC5A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8945ABE-1652-4A3A-B155-62A6409E7DF1}"/>
              </a:ext>
            </a:extLst>
          </p:cNvPr>
          <p:cNvSpPr>
            <a:spLocks noGrp="1"/>
          </p:cNvSpPr>
          <p:nvPr>
            <p:ph idx="1"/>
          </p:nvPr>
        </p:nvSpPr>
        <p:spPr/>
        <p:txBody>
          <a:bodyPr>
            <a:normAutofit fontScale="92500"/>
          </a:bodyPr>
          <a:lstStyle/>
          <a:p>
            <a:r>
              <a:rPr lang="en-US" sz="1200" dirty="0"/>
              <a:t>50 The author of Passage 2 would most likely respond to the discussion of the future of space mining in lines 18-28, Passage 1, by claiming that such a future </a:t>
            </a:r>
          </a:p>
          <a:p>
            <a:r>
              <a:rPr lang="en-US" sz="1200" dirty="0"/>
              <a:t>A) is inconsistent with the sustainable use of space resources. </a:t>
            </a:r>
          </a:p>
          <a:p>
            <a:r>
              <a:rPr lang="en-US" sz="1200" dirty="0"/>
              <a:t>B) will be difficult to bring about in the absence of regulations. </a:t>
            </a:r>
          </a:p>
          <a:p>
            <a:r>
              <a:rPr lang="en-US" sz="1200" dirty="0"/>
              <a:t>C) cannot be attained without technologies that do not yet exist. </a:t>
            </a:r>
          </a:p>
          <a:p>
            <a:r>
              <a:rPr lang="en-US" sz="1200" dirty="0"/>
              <a:t>D) seems certain to affect Earth’s economy in a negative way. </a:t>
            </a:r>
          </a:p>
          <a:p>
            <a:r>
              <a:rPr lang="en-US" sz="1200" dirty="0"/>
              <a:t>51 Which choice provides the best evidence for the answer to the previous question? </a:t>
            </a:r>
          </a:p>
          <a:p>
            <a:r>
              <a:rPr lang="en-US" sz="1200" dirty="0"/>
              <a:t>A) Lines 60-63 (“Some... pristine”) </a:t>
            </a:r>
          </a:p>
          <a:p>
            <a:r>
              <a:rPr lang="en-US" sz="1200" dirty="0"/>
              <a:t>B) Lines 74-76 (“The resources... Earth”) </a:t>
            </a:r>
          </a:p>
          <a:p>
            <a:r>
              <a:rPr lang="en-US" sz="1200" dirty="0"/>
              <a:t>C) Lines 81-83 (“One... avoided”) </a:t>
            </a:r>
          </a:p>
          <a:p>
            <a:r>
              <a:rPr lang="en-US" sz="1200" dirty="0"/>
              <a:t>D) Lines 85-87 (“Without... insecure”)</a:t>
            </a:r>
          </a:p>
        </p:txBody>
      </p:sp>
    </p:spTree>
    <p:extLst>
      <p:ext uri="{BB962C8B-B14F-4D97-AF65-F5344CB8AC3E}">
        <p14:creationId xmlns:p14="http://schemas.microsoft.com/office/powerpoint/2010/main" val="19142785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9C9D4-8CF6-4CAD-BC0C-298EAF44D53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AABA750-020E-4E53-9E47-B40A8C9FB839}"/>
              </a:ext>
            </a:extLst>
          </p:cNvPr>
          <p:cNvSpPr>
            <a:spLocks noGrp="1"/>
          </p:cNvSpPr>
          <p:nvPr>
            <p:ph idx="1"/>
          </p:nvPr>
        </p:nvSpPr>
        <p:spPr/>
        <p:txBody>
          <a:bodyPr/>
          <a:lstStyle/>
          <a:p>
            <a:r>
              <a:rPr lang="en-US" dirty="0"/>
              <a:t>52 Which point about the resources that will be highly valued in space is implicit in Passage 1 and explicit in Passage 2? </a:t>
            </a:r>
          </a:p>
          <a:p>
            <a:r>
              <a:rPr lang="en-US" dirty="0"/>
              <a:t>A) They may be different resources from those that are valuable on Earth. </a:t>
            </a:r>
          </a:p>
          <a:p>
            <a:r>
              <a:rPr lang="en-US" dirty="0"/>
              <a:t>B) They will be valuable only if they can be harvested cheaply. </a:t>
            </a:r>
          </a:p>
          <a:p>
            <a:r>
              <a:rPr lang="en-US" dirty="0"/>
              <a:t>C) They are likely to be primarily precious metals and rare earth elements. </a:t>
            </a:r>
          </a:p>
          <a:p>
            <a:r>
              <a:rPr lang="en-US" dirty="0"/>
              <a:t>D) They may increase in value as those same resources become rare on Earth.</a:t>
            </a:r>
          </a:p>
        </p:txBody>
      </p:sp>
    </p:spTree>
    <p:extLst>
      <p:ext uri="{BB962C8B-B14F-4D97-AF65-F5344CB8AC3E}">
        <p14:creationId xmlns:p14="http://schemas.microsoft.com/office/powerpoint/2010/main" val="3545229675"/>
      </p:ext>
    </p:extLst>
  </p:cSld>
  <p:clrMapOvr>
    <a:masterClrMapping/>
  </p:clrMapOvr>
</p:sld>
</file>

<file path=ppt/theme/theme1.xml><?xml version="1.0" encoding="utf-8"?>
<a:theme xmlns:a="http://schemas.openxmlformats.org/drawingml/2006/main" name="RetrospectVTI">
  <a:themeElements>
    <a:clrScheme name="AnalogousFromLightSeed_2SEEDS">
      <a:dk1>
        <a:srgbClr val="000000"/>
      </a:dk1>
      <a:lt1>
        <a:srgbClr val="FFFFFF"/>
      </a:lt1>
      <a:dk2>
        <a:srgbClr val="243D3F"/>
      </a:dk2>
      <a:lt2>
        <a:srgbClr val="E8E6E2"/>
      </a:lt2>
      <a:accent1>
        <a:srgbClr val="7F93BA"/>
      </a:accent1>
      <a:accent2>
        <a:srgbClr val="7BA9B8"/>
      </a:accent2>
      <a:accent3>
        <a:srgbClr val="9A96C6"/>
      </a:accent3>
      <a:accent4>
        <a:srgbClr val="B9A07D"/>
      </a:accent4>
      <a:accent5>
        <a:srgbClr val="A6A67D"/>
      </a:accent5>
      <a:accent6>
        <a:srgbClr val="95AB75"/>
      </a:accent6>
      <a:hlink>
        <a:srgbClr val="948059"/>
      </a:hlink>
      <a:folHlink>
        <a:srgbClr val="828282"/>
      </a:folHlink>
    </a:clrScheme>
    <a:fontScheme name="Retrospect">
      <a:majorFont>
        <a:latin typeface="Bembo"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Nova Light"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docProps/app.xml><?xml version="1.0" encoding="utf-8"?>
<Properties xmlns="http://schemas.openxmlformats.org/officeDocument/2006/extended-properties" xmlns:vt="http://schemas.openxmlformats.org/officeDocument/2006/docPropsVTypes">
  <TotalTime>96</TotalTime>
  <Words>7084</Words>
  <Application>Microsoft Office PowerPoint</Application>
  <PresentationFormat>Widescreen</PresentationFormat>
  <Paragraphs>277</Paragraphs>
  <Slides>36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 Nova Light</vt:lpstr>
      <vt:lpstr>Bembo</vt:lpstr>
      <vt:lpstr>Calibri</vt:lpstr>
      <vt:lpstr>RetrospectVTI</vt:lpstr>
      <vt:lpstr>SAT Reading Passage: Reading Comprehension</vt:lpstr>
      <vt:lpstr>Questions 1-10 are based on the following passage.  This passage is from Lydia Minatoya, The Strangeness of Beauty. ©1999 by Lydia Minatoya. The setting is Japan in 1920. Chie and her daughter Naomi are members of the House of Fuji, a noble family. </vt:lpstr>
      <vt:lpstr>PowerPoint Presentation</vt:lpstr>
      <vt:lpstr>PowerPoint Presentation</vt:lpstr>
      <vt:lpstr>PowerPoint Presentation</vt:lpstr>
      <vt:lpstr>PowerPoint Presentation</vt:lpstr>
      <vt:lpstr>PowerPoint Presentation</vt:lpstr>
      <vt:lpstr>PowerPoint Presentation</vt:lpstr>
      <vt:lpstr>Questions 11-21 are based on the following passage and supplementary material. This passage is adapted from Francis J. Flynn and Gabrielle S. Adams, "Money Can't Buy Love: Asymmetric Beliefs about Gift Price and Feelings of Appreciation." ©2008 by Elsevier Inc.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22-31 are based on the following passage and supplementary material. This passage is adapted from J. D. Watson and F. H. C. Crick, “Genetical Implications of the Structure of Deoxyribonucleic Acid.” ©1953 by Nature Publishing Group.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42-52 are based on the following passages. Passage 1 is adapted from Michael Slezak, “Space Mining: the Next Gold Rush?” ©2013 by New Scientist. Passage 2 is from the editors of New Scientist, “Taming the Final Frontier.” ©2013 by New Scientist.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Official TOEFL iBT</dc:title>
  <dc:creator>맹 예원</dc:creator>
  <cp:lastModifiedBy>맹 예원</cp:lastModifiedBy>
  <cp:revision>6</cp:revision>
  <dcterms:created xsi:type="dcterms:W3CDTF">2020-07-12T08:20:37Z</dcterms:created>
  <dcterms:modified xsi:type="dcterms:W3CDTF">2020-07-12T11:10:28Z</dcterms:modified>
</cp:coreProperties>
</file>