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sldIdLst>
    <p:sldId id="256" r:id="rId2"/>
    <p:sldId id="257" r:id="rId3"/>
    <p:sldId id="259" r:id="rId4"/>
    <p:sldId id="258" r:id="rId5"/>
    <p:sldId id="264" r:id="rId6"/>
    <p:sldId id="261" r:id="rId7"/>
    <p:sldId id="260" r:id="rId8"/>
    <p:sldId id="262" r:id="rId9"/>
    <p:sldId id="263"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7" d="100"/>
          <a:sy n="97" d="100"/>
        </p:scale>
        <p:origin x="9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DD129-A8C2-419E-B641-6CC90F50732D}"/>
              </a:ext>
            </a:extLst>
          </p:cNvPr>
          <p:cNvSpPr>
            <a:spLocks noGrp="1"/>
          </p:cNvSpPr>
          <p:nvPr>
            <p:ph type="ctrTitle"/>
          </p:nvPr>
        </p:nvSpPr>
        <p:spPr>
          <a:xfrm>
            <a:off x="762000" y="1524000"/>
            <a:ext cx="10668000" cy="22860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B33C04-8A23-4499-A6EF-1D190F0FB38E}"/>
              </a:ext>
            </a:extLst>
          </p:cNvPr>
          <p:cNvSpPr>
            <a:spLocks noGrp="1"/>
          </p:cNvSpPr>
          <p:nvPr>
            <p:ph type="subTitle" idx="1"/>
          </p:nvPr>
        </p:nvSpPr>
        <p:spPr>
          <a:xfrm>
            <a:off x="762000" y="4571999"/>
            <a:ext cx="10668000" cy="152400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EFA99FB-5674-4BC5-949F-8D45EC167511}"/>
              </a:ext>
            </a:extLst>
          </p:cNvPr>
          <p:cNvSpPr>
            <a:spLocks noGrp="1"/>
          </p:cNvSpPr>
          <p:nvPr>
            <p:ph type="dt" sz="half" idx="10"/>
          </p:nvPr>
        </p:nvSpPr>
        <p:spPr/>
        <p:txBody>
          <a:bodyPr/>
          <a:lstStyle/>
          <a:p>
            <a:fld id="{76969C88-B244-455D-A017-012B25B1ACDD}" type="datetimeFigureOut">
              <a:rPr lang="en-US" smtClean="0"/>
              <a:t>7/12/2020</a:t>
            </a:fld>
            <a:endParaRPr lang="en-US"/>
          </a:p>
        </p:txBody>
      </p:sp>
      <p:sp>
        <p:nvSpPr>
          <p:cNvPr id="5" name="Footer Placeholder 4">
            <a:extLst>
              <a:ext uri="{FF2B5EF4-FFF2-40B4-BE49-F238E27FC236}">
                <a16:creationId xmlns:a16="http://schemas.microsoft.com/office/drawing/2014/main" id="{0763CF93-DD67-4FE2-8083-864693FE8E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05E934-32B6-44B1-9622-67F30BDA3F3A}"/>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226032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AF011-A499-4054-89BF-A4800A68F60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66FB6E8-D956-45B5-9B4A-9D31DF466BE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CDB9DB-9E62-4292-915C-1DD4134740DB}"/>
              </a:ext>
            </a:extLst>
          </p:cNvPr>
          <p:cNvSpPr>
            <a:spLocks noGrp="1"/>
          </p:cNvSpPr>
          <p:nvPr>
            <p:ph type="dt" sz="half" idx="10"/>
          </p:nvPr>
        </p:nvSpPr>
        <p:spPr/>
        <p:txBody>
          <a:bodyPr/>
          <a:lstStyle/>
          <a:p>
            <a:fld id="{76969C88-B244-455D-A017-012B25B1ACDD}" type="datetimeFigureOut">
              <a:rPr lang="en-US" smtClean="0"/>
              <a:t>7/12/2020</a:t>
            </a:fld>
            <a:endParaRPr lang="en-US"/>
          </a:p>
        </p:txBody>
      </p:sp>
      <p:sp>
        <p:nvSpPr>
          <p:cNvPr id="5" name="Footer Placeholder 4">
            <a:extLst>
              <a:ext uri="{FF2B5EF4-FFF2-40B4-BE49-F238E27FC236}">
                <a16:creationId xmlns:a16="http://schemas.microsoft.com/office/drawing/2014/main" id="{2BD462F1-BC30-4172-8353-363123A1DB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92EE8A-96DF-4D7D-B434-778324756D04}"/>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080830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8453A-F2B4-4EDB-B8FA-150267BC1A9A}"/>
              </a:ext>
            </a:extLst>
          </p:cNvPr>
          <p:cNvSpPr>
            <a:spLocks noGrp="1"/>
          </p:cNvSpPr>
          <p:nvPr>
            <p:ph type="title"/>
          </p:nvPr>
        </p:nvSpPr>
        <p:spPr>
          <a:xfrm>
            <a:off x="762000" y="1524000"/>
            <a:ext cx="10668000" cy="3038475"/>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4C46C51-ADF1-48FC-A4D9-38C369E78304}"/>
              </a:ext>
            </a:extLst>
          </p:cNvPr>
          <p:cNvSpPr>
            <a:spLocks noGrp="1"/>
          </p:cNvSpPr>
          <p:nvPr>
            <p:ph type="body" idx="1"/>
          </p:nvPr>
        </p:nvSpPr>
        <p:spPr>
          <a:xfrm>
            <a:off x="762000" y="4589463"/>
            <a:ext cx="10668000" cy="150653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C43B56-4DC7-490B-AEFD-55ED1ECFF82E}"/>
              </a:ext>
            </a:extLst>
          </p:cNvPr>
          <p:cNvSpPr>
            <a:spLocks noGrp="1"/>
          </p:cNvSpPr>
          <p:nvPr>
            <p:ph type="dt" sz="half" idx="10"/>
          </p:nvPr>
        </p:nvSpPr>
        <p:spPr/>
        <p:txBody>
          <a:bodyPr/>
          <a:lstStyle/>
          <a:p>
            <a:fld id="{76969C88-B244-455D-A017-012B25B1ACDD}" type="datetimeFigureOut">
              <a:rPr lang="en-US" smtClean="0"/>
              <a:t>7/12/2020</a:t>
            </a:fld>
            <a:endParaRPr lang="en-US"/>
          </a:p>
        </p:txBody>
      </p:sp>
      <p:sp>
        <p:nvSpPr>
          <p:cNvPr id="5" name="Footer Placeholder 4">
            <a:extLst>
              <a:ext uri="{FF2B5EF4-FFF2-40B4-BE49-F238E27FC236}">
                <a16:creationId xmlns:a16="http://schemas.microsoft.com/office/drawing/2014/main" id="{454738F8-C4B2-41D8-B627-A6DDB24B2D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F43D49-23F8-4C4B-9C30-EDC030EE6F7E}"/>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763344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5556D-6916-42E6-8820-8A0D328A50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2747A5-C962-477F-89AA-A32385D57996}"/>
              </a:ext>
            </a:extLst>
          </p:cNvPr>
          <p:cNvSpPr>
            <a:spLocks noGrp="1"/>
          </p:cNvSpPr>
          <p:nvPr>
            <p:ph sz="half" idx="1"/>
          </p:nvPr>
        </p:nvSpPr>
        <p:spPr>
          <a:xfrm>
            <a:off x="762000" y="2285999"/>
            <a:ext cx="5151119" cy="3810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CD08312-30FC-44D8-B2A9-B5CAAD9F066F}"/>
              </a:ext>
            </a:extLst>
          </p:cNvPr>
          <p:cNvSpPr>
            <a:spLocks noGrp="1"/>
          </p:cNvSpPr>
          <p:nvPr>
            <p:ph sz="half" idx="2"/>
          </p:nvPr>
        </p:nvSpPr>
        <p:spPr>
          <a:xfrm>
            <a:off x="6278879" y="2285999"/>
            <a:ext cx="5151121" cy="3810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BED84EB-AF90-4F19-A376-0FE5E50F9EA5}"/>
              </a:ext>
            </a:extLst>
          </p:cNvPr>
          <p:cNvSpPr>
            <a:spLocks noGrp="1"/>
          </p:cNvSpPr>
          <p:nvPr>
            <p:ph type="dt" sz="half" idx="10"/>
          </p:nvPr>
        </p:nvSpPr>
        <p:spPr/>
        <p:txBody>
          <a:bodyPr/>
          <a:lstStyle/>
          <a:p>
            <a:fld id="{76969C88-B244-455D-A017-012B25B1ACDD}" type="datetimeFigureOut">
              <a:rPr lang="en-US" smtClean="0"/>
              <a:t>7/12/2020</a:t>
            </a:fld>
            <a:endParaRPr lang="en-US"/>
          </a:p>
        </p:txBody>
      </p:sp>
      <p:sp>
        <p:nvSpPr>
          <p:cNvPr id="6" name="Footer Placeholder 5">
            <a:extLst>
              <a:ext uri="{FF2B5EF4-FFF2-40B4-BE49-F238E27FC236}">
                <a16:creationId xmlns:a16="http://schemas.microsoft.com/office/drawing/2014/main" id="{7B838ED0-2789-41E4-A36E-83F92CA2E8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221A83-6D60-45F0-9173-5F6D2438BC36}"/>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810855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FFAE2-03F4-4A94-86C4-9305B237CA89}"/>
              </a:ext>
            </a:extLst>
          </p:cNvPr>
          <p:cNvSpPr>
            <a:spLocks noGrp="1"/>
          </p:cNvSpPr>
          <p:nvPr>
            <p:ph type="title"/>
          </p:nvPr>
        </p:nvSpPr>
        <p:spPr>
          <a:xfrm>
            <a:off x="762000" y="762000"/>
            <a:ext cx="10668000" cy="15240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75BAC5A5-E184-46B6-8AB5-C8E132D3624B}"/>
              </a:ext>
            </a:extLst>
          </p:cNvPr>
          <p:cNvSpPr>
            <a:spLocks noGrp="1"/>
          </p:cNvSpPr>
          <p:nvPr>
            <p:ph type="body" idx="1"/>
          </p:nvPr>
        </p:nvSpPr>
        <p:spPr>
          <a:xfrm>
            <a:off x="762000" y="2285999"/>
            <a:ext cx="5151119" cy="761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DCFE87-5D80-45CB-9D13-DFC9AFCEC7F9}"/>
              </a:ext>
            </a:extLst>
          </p:cNvPr>
          <p:cNvSpPr>
            <a:spLocks noGrp="1"/>
          </p:cNvSpPr>
          <p:nvPr>
            <p:ph sz="half" idx="2"/>
          </p:nvPr>
        </p:nvSpPr>
        <p:spPr>
          <a:xfrm>
            <a:off x="762000" y="3048000"/>
            <a:ext cx="5151119" cy="30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AAC1E5A-8423-4749-8EDA-E13425F69658}"/>
              </a:ext>
            </a:extLst>
          </p:cNvPr>
          <p:cNvSpPr>
            <a:spLocks noGrp="1"/>
          </p:cNvSpPr>
          <p:nvPr>
            <p:ph type="body" sz="quarter" idx="3"/>
          </p:nvPr>
        </p:nvSpPr>
        <p:spPr>
          <a:xfrm>
            <a:off x="6278878" y="2286000"/>
            <a:ext cx="5151122" cy="761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832AAA-4BB8-4A3D-9C79-516F82F8001D}"/>
              </a:ext>
            </a:extLst>
          </p:cNvPr>
          <p:cNvSpPr>
            <a:spLocks noGrp="1"/>
          </p:cNvSpPr>
          <p:nvPr>
            <p:ph sz="quarter" idx="4"/>
          </p:nvPr>
        </p:nvSpPr>
        <p:spPr>
          <a:xfrm>
            <a:off x="6278878" y="3048000"/>
            <a:ext cx="5151122" cy="30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0BEC63-51D3-4C70-B804-BE9EF765AD21}"/>
              </a:ext>
            </a:extLst>
          </p:cNvPr>
          <p:cNvSpPr>
            <a:spLocks noGrp="1"/>
          </p:cNvSpPr>
          <p:nvPr>
            <p:ph type="dt" sz="half" idx="10"/>
          </p:nvPr>
        </p:nvSpPr>
        <p:spPr/>
        <p:txBody>
          <a:bodyPr/>
          <a:lstStyle/>
          <a:p>
            <a:fld id="{76969C88-B244-455D-A017-012B25B1ACDD}" type="datetimeFigureOut">
              <a:rPr lang="en-US" smtClean="0"/>
              <a:t>7/12/2020</a:t>
            </a:fld>
            <a:endParaRPr lang="en-US"/>
          </a:p>
        </p:txBody>
      </p:sp>
      <p:sp>
        <p:nvSpPr>
          <p:cNvPr id="8" name="Footer Placeholder 7">
            <a:extLst>
              <a:ext uri="{FF2B5EF4-FFF2-40B4-BE49-F238E27FC236}">
                <a16:creationId xmlns:a16="http://schemas.microsoft.com/office/drawing/2014/main" id="{735CA295-8563-402F-92C3-1F20C977C1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FA5918-109D-4342-84C0-9774A52C9E7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675932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F2662-CBD1-4498-9B6E-2961F5EF1B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FF739AE-8101-4C18-8CF3-911BDF3978A8}"/>
              </a:ext>
            </a:extLst>
          </p:cNvPr>
          <p:cNvSpPr>
            <a:spLocks noGrp="1"/>
          </p:cNvSpPr>
          <p:nvPr>
            <p:ph type="dt" sz="half" idx="10"/>
          </p:nvPr>
        </p:nvSpPr>
        <p:spPr/>
        <p:txBody>
          <a:bodyPr/>
          <a:lstStyle/>
          <a:p>
            <a:fld id="{76969C88-B244-455D-A017-012B25B1ACDD}" type="datetimeFigureOut">
              <a:rPr lang="en-US" smtClean="0"/>
              <a:t>7/12/2020</a:t>
            </a:fld>
            <a:endParaRPr lang="en-US"/>
          </a:p>
        </p:txBody>
      </p:sp>
      <p:sp>
        <p:nvSpPr>
          <p:cNvPr id="4" name="Footer Placeholder 3">
            <a:extLst>
              <a:ext uri="{FF2B5EF4-FFF2-40B4-BE49-F238E27FC236}">
                <a16:creationId xmlns:a16="http://schemas.microsoft.com/office/drawing/2014/main" id="{66EB1C88-D181-449C-9BE1-E85068C188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38A2C9-E93B-4F0A-A021-9E3AEBC3FA8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803309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0AE8D9-9B42-438E-ADA6-CCFE45788460}"/>
              </a:ext>
            </a:extLst>
          </p:cNvPr>
          <p:cNvSpPr>
            <a:spLocks noGrp="1"/>
          </p:cNvSpPr>
          <p:nvPr>
            <p:ph type="dt" sz="half" idx="10"/>
          </p:nvPr>
        </p:nvSpPr>
        <p:spPr/>
        <p:txBody>
          <a:bodyPr/>
          <a:lstStyle/>
          <a:p>
            <a:fld id="{76969C88-B244-455D-A017-012B25B1ACDD}" type="datetimeFigureOut">
              <a:rPr lang="en-US" smtClean="0"/>
              <a:t>7/12/2020</a:t>
            </a:fld>
            <a:endParaRPr lang="en-US"/>
          </a:p>
        </p:txBody>
      </p:sp>
      <p:sp>
        <p:nvSpPr>
          <p:cNvPr id="3" name="Footer Placeholder 2">
            <a:extLst>
              <a:ext uri="{FF2B5EF4-FFF2-40B4-BE49-F238E27FC236}">
                <a16:creationId xmlns:a16="http://schemas.microsoft.com/office/drawing/2014/main" id="{C4F792B9-A8AF-4E13-8A25-741E89691E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33A2CF6-DBC5-4491-B213-B3CD09D3130C}"/>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222451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27076-58C8-494C-B6B1-DC86F62DDC24}"/>
              </a:ext>
            </a:extLst>
          </p:cNvPr>
          <p:cNvSpPr>
            <a:spLocks noGrp="1"/>
          </p:cNvSpPr>
          <p:nvPr>
            <p:ph type="title"/>
          </p:nvPr>
        </p:nvSpPr>
        <p:spPr>
          <a:xfrm>
            <a:off x="762000" y="761998"/>
            <a:ext cx="3810000" cy="1524002"/>
          </a:xfrm>
        </p:spPr>
        <p:txBody>
          <a:bodyPr anchor="t" anchorCtr="0"/>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9F29E36-0340-452F-8D0A-1BC3F3A388CF}"/>
              </a:ext>
            </a:extLst>
          </p:cNvPr>
          <p:cNvSpPr>
            <a:spLocks noGrp="1"/>
          </p:cNvSpPr>
          <p:nvPr>
            <p:ph idx="1"/>
          </p:nvPr>
        </p:nvSpPr>
        <p:spPr>
          <a:xfrm>
            <a:off x="5334000" y="762001"/>
            <a:ext cx="6096000" cy="5334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A051C2E-E587-45E8-BDB1-DFF2F2791BF6}"/>
              </a:ext>
            </a:extLst>
          </p:cNvPr>
          <p:cNvSpPr>
            <a:spLocks noGrp="1"/>
          </p:cNvSpPr>
          <p:nvPr>
            <p:ph type="body" sz="half" idx="2"/>
          </p:nvPr>
        </p:nvSpPr>
        <p:spPr>
          <a:xfrm>
            <a:off x="762000" y="2286000"/>
            <a:ext cx="3810000" cy="38100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21D993-DEDD-470E-B48B-CB053A55A119}"/>
              </a:ext>
            </a:extLst>
          </p:cNvPr>
          <p:cNvSpPr>
            <a:spLocks noGrp="1"/>
          </p:cNvSpPr>
          <p:nvPr>
            <p:ph type="dt" sz="half" idx="10"/>
          </p:nvPr>
        </p:nvSpPr>
        <p:spPr/>
        <p:txBody>
          <a:bodyPr/>
          <a:lstStyle/>
          <a:p>
            <a:fld id="{76969C88-B244-455D-A017-012B25B1ACDD}" type="datetimeFigureOut">
              <a:rPr lang="en-US" smtClean="0"/>
              <a:t>7/12/2020</a:t>
            </a:fld>
            <a:endParaRPr lang="en-US"/>
          </a:p>
        </p:txBody>
      </p:sp>
      <p:sp>
        <p:nvSpPr>
          <p:cNvPr id="6" name="Footer Placeholder 5">
            <a:extLst>
              <a:ext uri="{FF2B5EF4-FFF2-40B4-BE49-F238E27FC236}">
                <a16:creationId xmlns:a16="http://schemas.microsoft.com/office/drawing/2014/main" id="{67926C64-7401-4CA4-859F-74472AF869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108F41-F1F6-431C-9B45-8A447F188CB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983204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104FB-422C-4023-9381-EB12F1582D44}"/>
              </a:ext>
            </a:extLst>
          </p:cNvPr>
          <p:cNvSpPr>
            <a:spLocks noGrp="1"/>
          </p:cNvSpPr>
          <p:nvPr>
            <p:ph type="title"/>
          </p:nvPr>
        </p:nvSpPr>
        <p:spPr>
          <a:xfrm>
            <a:off x="762001" y="762000"/>
            <a:ext cx="3809999" cy="1524000"/>
          </a:xfrm>
        </p:spPr>
        <p:txBody>
          <a:bodyPr anchor="t" anchorCtr="0"/>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4DBA3AA-DE44-4B1F-91D1-09F67B89B941}"/>
              </a:ext>
            </a:extLst>
          </p:cNvPr>
          <p:cNvSpPr>
            <a:spLocks noGrp="1"/>
          </p:cNvSpPr>
          <p:nvPr>
            <p:ph type="pic" idx="1"/>
          </p:nvPr>
        </p:nvSpPr>
        <p:spPr>
          <a:xfrm>
            <a:off x="5334000" y="762001"/>
            <a:ext cx="6021388" cy="5334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A27B131-5117-4106-80DB-2AB208C4C953}"/>
              </a:ext>
            </a:extLst>
          </p:cNvPr>
          <p:cNvSpPr>
            <a:spLocks noGrp="1"/>
          </p:cNvSpPr>
          <p:nvPr>
            <p:ph type="body" sz="half" idx="2"/>
          </p:nvPr>
        </p:nvSpPr>
        <p:spPr>
          <a:xfrm>
            <a:off x="762001" y="2286000"/>
            <a:ext cx="3809999" cy="38100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13918A-7F23-4C72-8E80-591324A3046C}"/>
              </a:ext>
            </a:extLst>
          </p:cNvPr>
          <p:cNvSpPr>
            <a:spLocks noGrp="1"/>
          </p:cNvSpPr>
          <p:nvPr>
            <p:ph type="dt" sz="half" idx="10"/>
          </p:nvPr>
        </p:nvSpPr>
        <p:spPr/>
        <p:txBody>
          <a:bodyPr/>
          <a:lstStyle/>
          <a:p>
            <a:fld id="{76969C88-B244-455D-A017-012B25B1ACDD}" type="datetimeFigureOut">
              <a:rPr lang="en-US" smtClean="0"/>
              <a:t>7/12/2020</a:t>
            </a:fld>
            <a:endParaRPr lang="en-US"/>
          </a:p>
        </p:txBody>
      </p:sp>
      <p:sp>
        <p:nvSpPr>
          <p:cNvPr id="6" name="Footer Placeholder 5">
            <a:extLst>
              <a:ext uri="{FF2B5EF4-FFF2-40B4-BE49-F238E27FC236}">
                <a16:creationId xmlns:a16="http://schemas.microsoft.com/office/drawing/2014/main" id="{181071C8-76FE-4B83-8317-BD53C7C844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23681A-6F29-48FC-9409-319ED3E96635}"/>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320255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A5B09-FC60-445F-8A12-79869BEC60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A219F7-87F2-409F-BB0B-8FE9270C98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AC2BB8-59E0-4EB2-B3BE-59D8641EE133}"/>
              </a:ext>
            </a:extLst>
          </p:cNvPr>
          <p:cNvSpPr>
            <a:spLocks noGrp="1"/>
          </p:cNvSpPr>
          <p:nvPr>
            <p:ph type="dt" sz="half" idx="10"/>
          </p:nvPr>
        </p:nvSpPr>
        <p:spPr/>
        <p:txBody>
          <a:bodyPr/>
          <a:lstStyle/>
          <a:p>
            <a:fld id="{76969C88-B244-455D-A017-012B25B1ACDD}" type="datetimeFigureOut">
              <a:rPr lang="en-US" smtClean="0"/>
              <a:t>7/12/2020</a:t>
            </a:fld>
            <a:endParaRPr lang="en-US"/>
          </a:p>
        </p:txBody>
      </p:sp>
      <p:sp>
        <p:nvSpPr>
          <p:cNvPr id="5" name="Footer Placeholder 4">
            <a:extLst>
              <a:ext uri="{FF2B5EF4-FFF2-40B4-BE49-F238E27FC236}">
                <a16:creationId xmlns:a16="http://schemas.microsoft.com/office/drawing/2014/main" id="{2D56984E-C0DE-461B-8011-8FC31B0EE9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FE7C03-68D3-445E-A5A2-8A935CFC977E}"/>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550655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21F0D7-112D-48B1-B32B-170B1AA2B51E}"/>
              </a:ext>
            </a:extLst>
          </p:cNvPr>
          <p:cNvSpPr>
            <a:spLocks noGrp="1"/>
          </p:cNvSpPr>
          <p:nvPr>
            <p:ph type="title" orient="vert"/>
          </p:nvPr>
        </p:nvSpPr>
        <p:spPr>
          <a:xfrm>
            <a:off x="9143998" y="761999"/>
            <a:ext cx="2286000" cy="5334001"/>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B27A7C1-8E5B-41DA-9802-F242D382B66B}"/>
              </a:ext>
            </a:extLst>
          </p:cNvPr>
          <p:cNvSpPr>
            <a:spLocks noGrp="1"/>
          </p:cNvSpPr>
          <p:nvPr>
            <p:ph type="body" orient="vert" idx="1"/>
          </p:nvPr>
        </p:nvSpPr>
        <p:spPr>
          <a:xfrm>
            <a:off x="762001" y="761999"/>
            <a:ext cx="7619999" cy="53340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961CC7-F5B1-464A-8127-60645FB21081}"/>
              </a:ext>
            </a:extLst>
          </p:cNvPr>
          <p:cNvSpPr>
            <a:spLocks noGrp="1"/>
          </p:cNvSpPr>
          <p:nvPr>
            <p:ph type="dt" sz="half" idx="10"/>
          </p:nvPr>
        </p:nvSpPr>
        <p:spPr/>
        <p:txBody>
          <a:bodyPr/>
          <a:lstStyle/>
          <a:p>
            <a:fld id="{76969C88-B244-455D-A017-012B25B1ACDD}" type="datetimeFigureOut">
              <a:rPr lang="en-US" smtClean="0"/>
              <a:t>7/12/2020</a:t>
            </a:fld>
            <a:endParaRPr lang="en-US"/>
          </a:p>
        </p:txBody>
      </p:sp>
      <p:sp>
        <p:nvSpPr>
          <p:cNvPr id="5" name="Footer Placeholder 4">
            <a:extLst>
              <a:ext uri="{FF2B5EF4-FFF2-40B4-BE49-F238E27FC236}">
                <a16:creationId xmlns:a16="http://schemas.microsoft.com/office/drawing/2014/main" id="{53B94302-B381-4F37-A9FF-5CC5519175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707151-541F-4104-B989-83A9DCA6E616}"/>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085478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6EF5A53-0A64-4CA5-B9C7-1CB97CB5CF1C}"/>
              </a:ext>
            </a:extLst>
          </p:cNvPr>
          <p:cNvSpPr/>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11" name="Freeform: Shape 10">
            <a:extLst>
              <a:ext uri="{FF2B5EF4-FFF2-40B4-BE49-F238E27FC236}">
                <a16:creationId xmlns:a16="http://schemas.microsoft.com/office/drawing/2014/main" id="{34ABFBEA-4EB0-4D02-A2C0-1733CD3D6F12}"/>
              </a:ext>
            </a:extLst>
          </p:cNvPr>
          <p:cNvSpPr/>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12" name="Freeform: Shape 11">
            <a:extLst>
              <a:ext uri="{FF2B5EF4-FFF2-40B4-BE49-F238E27FC236}">
                <a16:creationId xmlns:a16="http://schemas.microsoft.com/office/drawing/2014/main" id="{19E083F6-57F4-487B-A766-EA0462B1EED8}"/>
              </a:ext>
            </a:extLst>
          </p:cNvPr>
          <p:cNvSpPr/>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Placeholder 1">
            <a:extLst>
              <a:ext uri="{FF2B5EF4-FFF2-40B4-BE49-F238E27FC236}">
                <a16:creationId xmlns:a16="http://schemas.microsoft.com/office/drawing/2014/main" id="{A3A2F988-7148-4375-83D8-12EE5EBC7BE0}"/>
              </a:ext>
            </a:extLst>
          </p:cNvPr>
          <p:cNvSpPr>
            <a:spLocks noGrp="1"/>
          </p:cNvSpPr>
          <p:nvPr>
            <p:ph type="title"/>
          </p:nvPr>
        </p:nvSpPr>
        <p:spPr>
          <a:xfrm>
            <a:off x="762000" y="762000"/>
            <a:ext cx="10668000" cy="1524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6896238-C5B3-4F3C-97FA-890E1A51A203}"/>
              </a:ext>
            </a:extLst>
          </p:cNvPr>
          <p:cNvSpPr>
            <a:spLocks noGrp="1"/>
          </p:cNvSpPr>
          <p:nvPr>
            <p:ph type="body" idx="1"/>
          </p:nvPr>
        </p:nvSpPr>
        <p:spPr>
          <a:xfrm>
            <a:off x="762000" y="2286000"/>
            <a:ext cx="10668000" cy="38180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D6E4474-0442-4E4B-9E5B-CA7B3951C1DA}"/>
              </a:ext>
            </a:extLst>
          </p:cNvPr>
          <p:cNvSpPr>
            <a:spLocks noGrp="1"/>
          </p:cNvSpPr>
          <p:nvPr>
            <p:ph type="dt" sz="half" idx="2"/>
          </p:nvPr>
        </p:nvSpPr>
        <p:spPr>
          <a:xfrm>
            <a:off x="9389165" y="194320"/>
            <a:ext cx="2040835" cy="365125"/>
          </a:xfrm>
          <a:prstGeom prst="rect">
            <a:avLst/>
          </a:prstGeom>
        </p:spPr>
        <p:txBody>
          <a:bodyPr vert="horz" lIns="91440" tIns="45720" rIns="91440" bIns="45720" rtlCol="0" anchor="ctr"/>
          <a:lstStyle>
            <a:lvl1pPr algn="r">
              <a:defRPr sz="1200">
                <a:solidFill>
                  <a:schemeClr val="tx1">
                    <a:tint val="75000"/>
                    <a:alpha val="70000"/>
                  </a:schemeClr>
                </a:solidFill>
              </a:defRPr>
            </a:lvl1pPr>
          </a:lstStyle>
          <a:p>
            <a:fld id="{76969C88-B244-455D-A017-012B25B1ACDD}" type="datetimeFigureOut">
              <a:rPr lang="en-US" smtClean="0"/>
              <a:pPr/>
              <a:t>7/12/2020</a:t>
            </a:fld>
            <a:endParaRPr lang="en-US"/>
          </a:p>
        </p:txBody>
      </p:sp>
      <p:sp>
        <p:nvSpPr>
          <p:cNvPr id="5" name="Footer Placeholder 4">
            <a:extLst>
              <a:ext uri="{FF2B5EF4-FFF2-40B4-BE49-F238E27FC236}">
                <a16:creationId xmlns:a16="http://schemas.microsoft.com/office/drawing/2014/main" id="{E0626A98-F887-40E1-B9BA-9D93DE90E022}"/>
              </a:ext>
            </a:extLst>
          </p:cNvPr>
          <p:cNvSpPr>
            <a:spLocks noGrp="1"/>
          </p:cNvSpPr>
          <p:nvPr>
            <p:ph type="ftr" sz="quarter" idx="3"/>
          </p:nvPr>
        </p:nvSpPr>
        <p:spPr>
          <a:xfrm>
            <a:off x="761999" y="6356350"/>
            <a:ext cx="6612835" cy="365125"/>
          </a:xfrm>
          <a:prstGeom prst="rect">
            <a:avLst/>
          </a:prstGeom>
        </p:spPr>
        <p:txBody>
          <a:bodyPr vert="horz" lIns="91440" tIns="45720" rIns="91440" bIns="45720" rtlCol="0" anchor="ctr"/>
          <a:lstStyle>
            <a:lvl1pPr algn="l">
              <a:defRPr sz="1200">
                <a:solidFill>
                  <a:schemeClr val="tx1">
                    <a:tint val="75000"/>
                    <a:alpha val="70000"/>
                  </a:schemeClr>
                </a:solidFill>
              </a:defRPr>
            </a:lvl1pPr>
          </a:lstStyle>
          <a:p>
            <a:endParaRPr lang="en-US" dirty="0"/>
          </a:p>
        </p:txBody>
      </p:sp>
      <p:sp>
        <p:nvSpPr>
          <p:cNvPr id="6" name="Slide Number Placeholder 5">
            <a:extLst>
              <a:ext uri="{FF2B5EF4-FFF2-40B4-BE49-F238E27FC236}">
                <a16:creationId xmlns:a16="http://schemas.microsoft.com/office/drawing/2014/main" id="{482C8119-73F6-4713-9AD3-3628DCDFB8F2}"/>
              </a:ext>
            </a:extLst>
          </p:cNvPr>
          <p:cNvSpPr>
            <a:spLocks noGrp="1"/>
          </p:cNvSpPr>
          <p:nvPr>
            <p:ph type="sldNum" sz="quarter" idx="4"/>
          </p:nvPr>
        </p:nvSpPr>
        <p:spPr>
          <a:xfrm>
            <a:off x="9906000" y="6356350"/>
            <a:ext cx="1524000" cy="365125"/>
          </a:xfrm>
          <a:prstGeom prst="rect">
            <a:avLst/>
          </a:prstGeom>
        </p:spPr>
        <p:txBody>
          <a:bodyPr vert="horz" lIns="91440" tIns="45720" rIns="91440" bIns="45720" rtlCol="0" anchor="ctr"/>
          <a:lstStyle>
            <a:lvl1pPr algn="r">
              <a:defRPr sz="1200">
                <a:solidFill>
                  <a:schemeClr val="tx1">
                    <a:tint val="75000"/>
                    <a:alpha val="70000"/>
                  </a:schemeClr>
                </a:solidFill>
              </a:defRPr>
            </a:lvl1pPr>
          </a:lstStyle>
          <a:p>
            <a:fld id="{07CE569E-9B7C-4CB9-AB80-C0841F922CFF}" type="slidenum">
              <a:rPr lang="en-US" smtClean="0"/>
              <a:pPr/>
              <a:t>‹#›</a:t>
            </a:fld>
            <a:endParaRPr lang="en-US"/>
          </a:p>
        </p:txBody>
      </p:sp>
    </p:spTree>
    <p:extLst>
      <p:ext uri="{BB962C8B-B14F-4D97-AF65-F5344CB8AC3E}">
        <p14:creationId xmlns:p14="http://schemas.microsoft.com/office/powerpoint/2010/main" val="596043009"/>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43" r:id="rId6"/>
    <p:sldLayoutId id="2147483739" r:id="rId7"/>
    <p:sldLayoutId id="2147483740" r:id="rId8"/>
    <p:sldLayoutId id="2147483741" r:id="rId9"/>
    <p:sldLayoutId id="2147483742" r:id="rId10"/>
    <p:sldLayoutId id="214748374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25000"/>
        </a:lnSpc>
        <a:spcBef>
          <a:spcPts val="1000"/>
        </a:spcBef>
        <a:buFont typeface="Arial" panose="020B0604020202020204" pitchFamily="34" charset="0"/>
        <a:buChar char="•"/>
        <a:defRPr sz="2800" kern="1200">
          <a:solidFill>
            <a:schemeClr val="tx1">
              <a:alpha val="70000"/>
            </a:schemeClr>
          </a:solidFill>
          <a:latin typeface="+mn-lt"/>
          <a:ea typeface="+mn-ea"/>
          <a:cs typeface="+mn-cs"/>
        </a:defRPr>
      </a:lvl1pPr>
      <a:lvl2pPr marL="685800" indent="-228600" algn="l" defTabSz="914400" rtl="0" eaLnBrk="1" latinLnBrk="0" hangingPunct="1">
        <a:lnSpc>
          <a:spcPct val="125000"/>
        </a:lnSpc>
        <a:spcBef>
          <a:spcPts val="500"/>
        </a:spcBef>
        <a:buFont typeface="Arial" panose="020B0604020202020204" pitchFamily="34" charset="0"/>
        <a:buChar char="•"/>
        <a:defRPr sz="2400" kern="1200">
          <a:solidFill>
            <a:schemeClr val="tx1">
              <a:alpha val="70000"/>
            </a:schemeClr>
          </a:solidFill>
          <a:latin typeface="+mn-lt"/>
          <a:ea typeface="+mn-ea"/>
          <a:cs typeface="+mn-cs"/>
        </a:defRPr>
      </a:lvl2pPr>
      <a:lvl3pPr marL="1143000" indent="-228600" algn="l" defTabSz="914400" rtl="0" eaLnBrk="1" latinLnBrk="0" hangingPunct="1">
        <a:lnSpc>
          <a:spcPct val="125000"/>
        </a:lnSpc>
        <a:spcBef>
          <a:spcPts val="500"/>
        </a:spcBef>
        <a:buFont typeface="Arial" panose="020B0604020202020204" pitchFamily="34" charset="0"/>
        <a:buChar char="•"/>
        <a:defRPr sz="2000" kern="1200">
          <a:solidFill>
            <a:schemeClr val="tx1">
              <a:alpha val="70000"/>
            </a:schemeClr>
          </a:solidFill>
          <a:latin typeface="+mn-lt"/>
          <a:ea typeface="+mn-ea"/>
          <a:cs typeface="+mn-cs"/>
        </a:defRPr>
      </a:lvl3pPr>
      <a:lvl4pPr marL="16002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4pPr>
      <a:lvl5pPr marL="20574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2" name="Rectangle 15">
            <a:extLst>
              <a:ext uri="{FF2B5EF4-FFF2-40B4-BE49-F238E27FC236}">
                <a16:creationId xmlns:a16="http://schemas.microsoft.com/office/drawing/2014/main" id="{7A18C9FB-EC4C-4DAE-8F7D-C6E5AF607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pic>
        <p:nvPicPr>
          <p:cNvPr id="4" name="Picture 3" descr="A close up of a device&#10;&#10;Description automatically generated">
            <a:extLst>
              <a:ext uri="{FF2B5EF4-FFF2-40B4-BE49-F238E27FC236}">
                <a16:creationId xmlns:a16="http://schemas.microsoft.com/office/drawing/2014/main" id="{5C3768DC-92F5-4161-BE2F-F9D0592CA3D0}"/>
              </a:ext>
            </a:extLst>
          </p:cNvPr>
          <p:cNvPicPr>
            <a:picLocks noChangeAspect="1"/>
          </p:cNvPicPr>
          <p:nvPr/>
        </p:nvPicPr>
        <p:blipFill rotWithShape="1">
          <a:blip r:embed="rId2"/>
          <a:srcRect l="460" r="12802" b="-1"/>
          <a:stretch/>
        </p:blipFill>
        <p:spPr>
          <a:xfrm>
            <a:off x="5264728" y="2"/>
            <a:ext cx="6927272" cy="5330949"/>
          </a:xfrm>
          <a:custGeom>
            <a:avLst/>
            <a:gdLst/>
            <a:ahLst/>
            <a:cxnLst/>
            <a:rect l="l" t="t" r="r" b="b"/>
            <a:pathLst>
              <a:path w="6927272" h="5330949">
                <a:moveTo>
                  <a:pt x="0" y="0"/>
                </a:moveTo>
                <a:lnTo>
                  <a:pt x="6927272" y="0"/>
                </a:lnTo>
                <a:lnTo>
                  <a:pt x="6927272" y="3912793"/>
                </a:lnTo>
                <a:lnTo>
                  <a:pt x="6884989" y="4002742"/>
                </a:lnTo>
                <a:cubicBezTo>
                  <a:pt x="6799406" y="4174873"/>
                  <a:pt x="6702812" y="4339578"/>
                  <a:pt x="6592028" y="4494163"/>
                </a:cubicBezTo>
                <a:cubicBezTo>
                  <a:pt x="5802121" y="5596640"/>
                  <a:pt x="4821632" y="5380883"/>
                  <a:pt x="3742808" y="5122218"/>
                </a:cubicBezTo>
                <a:cubicBezTo>
                  <a:pt x="2131653" y="4735722"/>
                  <a:pt x="759367" y="4191689"/>
                  <a:pt x="326623" y="2148182"/>
                </a:cubicBezTo>
                <a:cubicBezTo>
                  <a:pt x="186907" y="1488770"/>
                  <a:pt x="67840" y="834043"/>
                  <a:pt x="13721" y="201231"/>
                </a:cubicBezTo>
                <a:close/>
              </a:path>
            </a:pathLst>
          </a:custGeom>
        </p:spPr>
      </p:pic>
      <p:sp>
        <p:nvSpPr>
          <p:cNvPr id="23" name="Freeform: Shape 17">
            <a:extLst>
              <a:ext uri="{FF2B5EF4-FFF2-40B4-BE49-F238E27FC236}">
                <a16:creationId xmlns:a16="http://schemas.microsoft.com/office/drawing/2014/main" id="{A9896C11-F8DF-437A-B349-8AFD602DC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791199" y="-1219198"/>
            <a:ext cx="5181601" cy="7620000"/>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1">
            <a:extLst>
              <a:ext uri="{FF2B5EF4-FFF2-40B4-BE49-F238E27FC236}">
                <a16:creationId xmlns:a16="http://schemas.microsoft.com/office/drawing/2014/main" id="{E495C5DD-D282-4FDB-911C-2FDC425AA722}"/>
              </a:ext>
            </a:extLst>
          </p:cNvPr>
          <p:cNvSpPr>
            <a:spLocks noGrp="1"/>
          </p:cNvSpPr>
          <p:nvPr>
            <p:ph type="ctrTitle"/>
          </p:nvPr>
        </p:nvSpPr>
        <p:spPr>
          <a:xfrm>
            <a:off x="762000" y="1524000"/>
            <a:ext cx="4572000" cy="2286000"/>
          </a:xfrm>
        </p:spPr>
        <p:txBody>
          <a:bodyPr>
            <a:normAutofit fontScale="90000"/>
          </a:bodyPr>
          <a:lstStyle/>
          <a:p>
            <a:pPr algn="l"/>
            <a:r>
              <a:rPr lang="en-US" sz="4400" dirty="0"/>
              <a:t>Official TOEFL IBT Tests (Reading Comprehension Passages) </a:t>
            </a:r>
          </a:p>
        </p:txBody>
      </p:sp>
      <p:sp>
        <p:nvSpPr>
          <p:cNvPr id="3" name="Subtitle 2">
            <a:extLst>
              <a:ext uri="{FF2B5EF4-FFF2-40B4-BE49-F238E27FC236}">
                <a16:creationId xmlns:a16="http://schemas.microsoft.com/office/drawing/2014/main" id="{2A23A089-95DB-43FD-AE3B-1C7053DB2551}"/>
              </a:ext>
            </a:extLst>
          </p:cNvPr>
          <p:cNvSpPr>
            <a:spLocks noGrp="1"/>
          </p:cNvSpPr>
          <p:nvPr>
            <p:ph type="subTitle" idx="1"/>
          </p:nvPr>
        </p:nvSpPr>
        <p:spPr>
          <a:xfrm>
            <a:off x="762000" y="4571999"/>
            <a:ext cx="4572000" cy="1524000"/>
          </a:xfrm>
        </p:spPr>
        <p:txBody>
          <a:bodyPr>
            <a:normAutofit/>
          </a:bodyPr>
          <a:lstStyle/>
          <a:p>
            <a:pPr algn="l"/>
            <a:r>
              <a:rPr lang="en-US"/>
              <a:t>Tr. Maing ILBC English </a:t>
            </a:r>
            <a:endParaRPr lang="en-US" dirty="0"/>
          </a:p>
        </p:txBody>
      </p:sp>
    </p:spTree>
    <p:extLst>
      <p:ext uri="{BB962C8B-B14F-4D97-AF65-F5344CB8AC3E}">
        <p14:creationId xmlns:p14="http://schemas.microsoft.com/office/powerpoint/2010/main" val="30688245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99ABE-5ACF-4765-AC90-FD1B2A5D8456}"/>
              </a:ext>
            </a:extLst>
          </p:cNvPr>
          <p:cNvSpPr>
            <a:spLocks noGrp="1"/>
          </p:cNvSpPr>
          <p:nvPr>
            <p:ph type="title"/>
          </p:nvPr>
        </p:nvSpPr>
        <p:spPr>
          <a:xfrm>
            <a:off x="762000" y="366584"/>
            <a:ext cx="10668000" cy="1524000"/>
          </a:xfrm>
        </p:spPr>
        <p:txBody>
          <a:bodyPr/>
          <a:lstStyle/>
          <a:p>
            <a:r>
              <a:rPr lang="en-US" b="1" dirty="0"/>
              <a:t>The Rise of Teotihuacán</a:t>
            </a:r>
            <a:endParaRPr lang="en-US" dirty="0"/>
          </a:p>
        </p:txBody>
      </p:sp>
      <p:sp>
        <p:nvSpPr>
          <p:cNvPr id="3" name="Content Placeholder 2">
            <a:extLst>
              <a:ext uri="{FF2B5EF4-FFF2-40B4-BE49-F238E27FC236}">
                <a16:creationId xmlns:a16="http://schemas.microsoft.com/office/drawing/2014/main" id="{D7BA26BD-08DB-4F8E-A1B3-36F467E1E425}"/>
              </a:ext>
            </a:extLst>
          </p:cNvPr>
          <p:cNvSpPr>
            <a:spLocks noGrp="1"/>
          </p:cNvSpPr>
          <p:nvPr>
            <p:ph idx="1"/>
          </p:nvPr>
        </p:nvSpPr>
        <p:spPr>
          <a:xfrm>
            <a:off x="205946" y="1507525"/>
            <a:ext cx="11224054" cy="4505942"/>
          </a:xfrm>
        </p:spPr>
        <p:txBody>
          <a:bodyPr>
            <a:noAutofit/>
          </a:bodyPr>
          <a:lstStyle/>
          <a:p>
            <a:pPr marL="457200" lvl="1" indent="0">
              <a:buNone/>
            </a:pPr>
            <a:r>
              <a:rPr lang="en-US" sz="1400" b="1" dirty="0"/>
              <a:t>The city of Teotihuacán, which lay about 50 kilometers northeast of modern-day Mexico City, began its growth by 200 –100 B.C. At its height, between about A.D. 150 and 700, it probably had a population of more than 125,000 people and covered at least 20 square kilometers. It had over 2,000 apartment complexes, a great market, a large number of industrial workshops, an administrative center, a number of massive religious edifices, and a regular grid pattern of streets and buildings. Clearly, much planning and central control were involved in the expansion and ordering of this great metropolis. Moreover, the city had economic and perhaps religious contacts with most parts of Mesoamerica (modern Central America and Mexico).</a:t>
            </a:r>
          </a:p>
          <a:p>
            <a:pPr marL="457200" lvl="1" indent="0">
              <a:buNone/>
            </a:pPr>
            <a:r>
              <a:rPr lang="en-US" sz="1400" b="1" dirty="0"/>
              <a:t>How did this tremendous development take place, and why did it happen in the Teotihuacán Valley? Among the main factors are Teotihuacán's geographic location on a natural trade route to the south and east of the Valley of Mexico, the obsidian1 resources in the Teotihuacán Valley itself, and the valley's potential for extensive irrigation. The exact role of other factors is much more difficult to pinpoint —for instance, Teotihuacán's religious significance as a shrine, the historical situation in and around the Valley of Mexico toward the end of the first millennium B.C., the ingenuity and foresightedness of Teotihuacán's elite, and, finally, the impact of natural disasters, such as the volcanic eruptions of the late first millennium B.C.</a:t>
            </a:r>
          </a:p>
          <a:p>
            <a:pPr marL="457200" lvl="1" indent="0">
              <a:buNone/>
            </a:pPr>
            <a:r>
              <a:rPr lang="en-US" sz="1400" b="1" dirty="0"/>
              <a:t>This last factor is at least circumstantially implicated in Teotihuacán's rise. Prior to 200 B.C., a number of relatively small centers coexisted in and near the Valley of Mexico. Around this time, the largest of these centers, </a:t>
            </a:r>
            <a:r>
              <a:rPr lang="en-US" sz="1400" b="1" dirty="0" err="1"/>
              <a:t>Cuicuilco</a:t>
            </a:r>
            <a:r>
              <a:rPr lang="en-US" sz="1400" b="1" dirty="0"/>
              <a:t>, was seriously affected by a volcanic eruption, with much of its agricultural land covered by lava. With </a:t>
            </a:r>
            <a:r>
              <a:rPr lang="en-US" sz="1400" b="1" dirty="0" err="1"/>
              <a:t>Cuicuilco</a:t>
            </a:r>
            <a:r>
              <a:rPr lang="en-US" sz="1400" b="1" dirty="0"/>
              <a:t> eliminated as a potential rival, any one of a number of relatively modest towns might have emerged as a leading economic and political power in Central Mexico. The archaeological evidence clearly indicates, though, that Teotihuacán was the center that did arise as the predominant force in the area by the first century A.D.</a:t>
            </a:r>
          </a:p>
          <a:p>
            <a:endParaRPr lang="en-US" sz="1400" b="1" dirty="0"/>
          </a:p>
        </p:txBody>
      </p:sp>
    </p:spTree>
    <p:extLst>
      <p:ext uri="{BB962C8B-B14F-4D97-AF65-F5344CB8AC3E}">
        <p14:creationId xmlns:p14="http://schemas.microsoft.com/office/powerpoint/2010/main" val="2659955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E076F7-55B3-4FDE-92FD-20ED5B3BFBA9}"/>
              </a:ext>
            </a:extLst>
          </p:cNvPr>
          <p:cNvSpPr>
            <a:spLocks noGrp="1"/>
          </p:cNvSpPr>
          <p:nvPr>
            <p:ph idx="1"/>
          </p:nvPr>
        </p:nvSpPr>
        <p:spPr>
          <a:xfrm>
            <a:off x="762000" y="675504"/>
            <a:ext cx="10668000" cy="5230872"/>
          </a:xfrm>
        </p:spPr>
        <p:txBody>
          <a:bodyPr>
            <a:noAutofit/>
          </a:bodyPr>
          <a:lstStyle/>
          <a:p>
            <a:pPr marL="457200" lvl="1" indent="0">
              <a:buNone/>
            </a:pPr>
            <a:r>
              <a:rPr lang="en-US" sz="1400" b="1" dirty="0"/>
              <a:t>It seems likely that Teotihuacán's natural resources—along with the city elite's ability to recognize their potential — gave the city a competitive edge over its neighbors. The valley, like many other places in Mexican and Guatemalan highlands, was rich in obsidian. The hard volcanic stone was a resource that had been in great demand for many years, at least since the rise of the Olmecs (a people who flourished between 1200 and 400 B.C.), and it apparently had a secure market. Moreover, recent research on obsidian tools found at Olmec sites has shown that some of the obsidian obtained by the Olmecs originated near Teotihuacán. Teotihuacán obsidian must have been recognized as a valuable commodity for many centuries before the great city arose.</a:t>
            </a:r>
          </a:p>
          <a:p>
            <a:pPr marL="457200" lvl="1" indent="0">
              <a:buNone/>
            </a:pPr>
            <a:r>
              <a:rPr lang="en-US" sz="1400" b="1" dirty="0"/>
              <a:t>Long-distance trade in obsidian probably gave the elite residents of Teotihuacán access to a wide variety of exotic goods, as well as a relatively prosperous life. Such success may have attracted immigrants to Teotihuacán. In addition, Teotihuacán's elite may have consciously attempted to attract new inhabitants. It is also probable that as early as 200 B.C. Teotihuacán may have achieved some religious significance and its shrine (or shrines) may have served as an additional population magnet. Finally, the growing population was probably fed by increasing the number and size of irrigated fields.</a:t>
            </a:r>
          </a:p>
          <a:p>
            <a:pPr marL="457200" lvl="1" indent="0">
              <a:buNone/>
            </a:pPr>
            <a:r>
              <a:rPr lang="en-US" sz="1400" b="1" dirty="0"/>
              <a:t>The picture of Teotihuacán that emerges is a classic picture of positive feedback among obsidian mining and working, trade, population growth, irrigation, and religious tourism. The thriving obsidian operation, for example, would necessitate more miners, additional manufacturers of obsidian tools, and additional traders to carry the goods to new markets. All this led to increased wealth, which in turn would attract more immigrants to Teotihuacán. The growing power of the elite, who controlled the economy, would give them the means to physically coerce people to move to Teotihuacán and serve as additions to the labor force. More irrigation works would have to be built to feed the growing population, and this resulted in more power and wealth for the elite.</a:t>
            </a:r>
          </a:p>
          <a:p>
            <a:r>
              <a:rPr lang="en-US" sz="1400" b="1" baseline="30000" dirty="0"/>
              <a:t>1</a:t>
            </a:r>
            <a:r>
              <a:rPr lang="en-US" sz="1400" b="1" dirty="0"/>
              <a:t> obsidian: a type of volcanic glasslike rock used for manufacturing tools and ceremonial objects</a:t>
            </a:r>
          </a:p>
          <a:p>
            <a:endParaRPr lang="en-US" sz="1400" dirty="0"/>
          </a:p>
        </p:txBody>
      </p:sp>
    </p:spTree>
    <p:extLst>
      <p:ext uri="{BB962C8B-B14F-4D97-AF65-F5344CB8AC3E}">
        <p14:creationId xmlns:p14="http://schemas.microsoft.com/office/powerpoint/2010/main" val="2163715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266102-8020-4411-832C-5BB1FDC61D5B}"/>
              </a:ext>
            </a:extLst>
          </p:cNvPr>
          <p:cNvSpPr>
            <a:spLocks noGrp="1"/>
          </p:cNvSpPr>
          <p:nvPr>
            <p:ph idx="1"/>
          </p:nvPr>
        </p:nvSpPr>
        <p:spPr>
          <a:xfrm>
            <a:off x="762000" y="774356"/>
            <a:ext cx="10668000" cy="5329727"/>
          </a:xfrm>
        </p:spPr>
        <p:txBody>
          <a:bodyPr>
            <a:normAutofit lnSpcReduction="10000"/>
          </a:bodyPr>
          <a:lstStyle/>
          <a:p>
            <a:pPr marL="0" indent="0">
              <a:buNone/>
            </a:pPr>
            <a:r>
              <a:rPr lang="en-US" b="1" dirty="0"/>
              <a:t>Directions: Answer the questions.</a:t>
            </a:r>
          </a:p>
          <a:p>
            <a:pPr marL="1371600" lvl="2" indent="-457200">
              <a:buFont typeface="+mj-lt"/>
              <a:buAutoNum type="arabicPeriod"/>
            </a:pPr>
            <a:r>
              <a:rPr lang="en-US" b="1" dirty="0"/>
              <a:t>In paragraph 1, each of the following is mentioned as a feature of the city of Teotihuacán between A.D. 150 and 700 EXCEPT:</a:t>
            </a:r>
          </a:p>
          <a:p>
            <a:pPr marL="1371600" lvl="3" indent="0">
              <a:buNone/>
            </a:pPr>
            <a:r>
              <a:rPr lang="en-US" b="1" dirty="0"/>
              <a:t>A. regularly arranged streets</a:t>
            </a:r>
          </a:p>
          <a:p>
            <a:pPr marL="1371600" lvl="3" indent="0">
              <a:buNone/>
            </a:pPr>
            <a:r>
              <a:rPr lang="en-US" b="1" dirty="0"/>
              <a:t>B. several administrative centers spread across the city</a:t>
            </a:r>
          </a:p>
          <a:p>
            <a:pPr marL="1371600" lvl="3" indent="0">
              <a:buNone/>
            </a:pPr>
            <a:r>
              <a:rPr lang="en-US" b="1" dirty="0"/>
              <a:t>C. many manufacturing workshops</a:t>
            </a:r>
          </a:p>
          <a:p>
            <a:pPr marL="1371600" lvl="3" indent="0">
              <a:buNone/>
            </a:pPr>
            <a:r>
              <a:rPr lang="en-US" b="1" dirty="0"/>
              <a:t>D. apartment complexes</a:t>
            </a:r>
          </a:p>
          <a:p>
            <a:pPr marL="1371600" lvl="3" indent="0">
              <a:buNone/>
            </a:pPr>
            <a:endParaRPr lang="en-US" b="1" dirty="0"/>
          </a:p>
          <a:p>
            <a:pPr marL="1371600" lvl="2" indent="-457200">
              <a:buFont typeface="+mj-lt"/>
              <a:buAutoNum type="arabicPeriod"/>
            </a:pPr>
            <a:r>
              <a:rPr lang="en-US" b="1" dirty="0"/>
              <a:t>The word "ingenuity" in paragraph 2 is closest in meaning to:</a:t>
            </a:r>
          </a:p>
          <a:p>
            <a:pPr marL="1371600" lvl="3" indent="0">
              <a:buNone/>
            </a:pPr>
            <a:r>
              <a:rPr lang="en-US" b="1" dirty="0"/>
              <a:t>A. ambition</a:t>
            </a:r>
          </a:p>
          <a:p>
            <a:pPr marL="1371600" lvl="3" indent="0">
              <a:buNone/>
            </a:pPr>
            <a:r>
              <a:rPr lang="en-US" b="1" dirty="0"/>
              <a:t>B. sincerity</a:t>
            </a:r>
          </a:p>
          <a:p>
            <a:pPr marL="1371600" lvl="3" indent="0">
              <a:buNone/>
            </a:pPr>
            <a:r>
              <a:rPr lang="en-US" b="1" dirty="0"/>
              <a:t>C. faith</a:t>
            </a:r>
          </a:p>
          <a:p>
            <a:pPr marL="1371600" lvl="3" indent="0">
              <a:buNone/>
            </a:pPr>
            <a:r>
              <a:rPr lang="en-US" b="1" dirty="0"/>
              <a:t>D. Cleverness</a:t>
            </a:r>
          </a:p>
          <a:p>
            <a:pPr marL="1371600" lvl="3" indent="0">
              <a:buNone/>
            </a:pPr>
            <a:endParaRPr lang="en-US" b="1" dirty="0"/>
          </a:p>
          <a:p>
            <a:pPr marL="514350" indent="-514350">
              <a:buFont typeface="+mj-lt"/>
              <a:buAutoNum type="arabicPeriod"/>
            </a:pPr>
            <a:endParaRPr lang="en-US" b="1" dirty="0"/>
          </a:p>
        </p:txBody>
      </p:sp>
    </p:spTree>
    <p:extLst>
      <p:ext uri="{BB962C8B-B14F-4D97-AF65-F5344CB8AC3E}">
        <p14:creationId xmlns:p14="http://schemas.microsoft.com/office/powerpoint/2010/main" val="2985465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4C9AA8-28EC-4865-A86A-F8ECC0F006F7}"/>
              </a:ext>
            </a:extLst>
          </p:cNvPr>
          <p:cNvSpPr>
            <a:spLocks noGrp="1"/>
          </p:cNvSpPr>
          <p:nvPr>
            <p:ph idx="1"/>
          </p:nvPr>
        </p:nvSpPr>
        <p:spPr>
          <a:xfrm>
            <a:off x="762000" y="630622"/>
            <a:ext cx="10668000" cy="5473462"/>
          </a:xfrm>
        </p:spPr>
        <p:txBody>
          <a:bodyPr>
            <a:normAutofit/>
          </a:bodyPr>
          <a:lstStyle/>
          <a:p>
            <a:pPr marL="914400" lvl="2" indent="0">
              <a:buNone/>
            </a:pPr>
            <a:r>
              <a:rPr lang="en-US" b="1" dirty="0"/>
              <a:t>3. Which of the following is NOT mentioned in paragraph 2 as a main factor in the development of Teotihuacán?</a:t>
            </a:r>
          </a:p>
          <a:p>
            <a:pPr marL="1371600" lvl="3" indent="0">
              <a:buNone/>
            </a:pPr>
            <a:r>
              <a:rPr lang="en-US" b="1" dirty="0"/>
              <a:t>A. The presence of obsidian in the Teotihuacán Valley</a:t>
            </a:r>
          </a:p>
          <a:p>
            <a:pPr marL="1371600" lvl="3" indent="0">
              <a:buNone/>
            </a:pPr>
            <a:r>
              <a:rPr lang="en-US" b="1" dirty="0"/>
              <a:t>B. The potential for extensive irrigation of Teotihuacán Valley lands</a:t>
            </a:r>
          </a:p>
          <a:p>
            <a:pPr marL="1371600" lvl="3" indent="0">
              <a:buNone/>
            </a:pPr>
            <a:r>
              <a:rPr lang="en-US" b="1" dirty="0"/>
              <a:t>C. A long period of volcanic inactivity in the Teotihuacán Valley</a:t>
            </a:r>
          </a:p>
          <a:p>
            <a:pPr marL="1371600" lvl="3" indent="0">
              <a:buNone/>
            </a:pPr>
            <a:r>
              <a:rPr lang="en-US" b="1" dirty="0"/>
              <a:t>D. Teotihuacán's location on a natural trade route</a:t>
            </a:r>
          </a:p>
          <a:p>
            <a:pPr marL="1371600" lvl="3" indent="0">
              <a:buNone/>
            </a:pPr>
            <a:endParaRPr lang="en-US" b="1" dirty="0"/>
          </a:p>
          <a:p>
            <a:pPr marL="914400" lvl="2" indent="0">
              <a:buNone/>
            </a:pPr>
            <a:r>
              <a:rPr lang="en-US" b="1" dirty="0"/>
              <a:t>4.     What can be inferred from paragraph 3 about </a:t>
            </a:r>
            <a:r>
              <a:rPr lang="en-US" b="1" dirty="0" err="1"/>
              <a:t>Cuicuilco</a:t>
            </a:r>
            <a:r>
              <a:rPr lang="en-US" b="1" dirty="0"/>
              <a:t> prior to 200 B.C.?</a:t>
            </a:r>
          </a:p>
          <a:p>
            <a:pPr marL="1371600" lvl="3" indent="0">
              <a:buNone/>
            </a:pPr>
            <a:r>
              <a:rPr lang="en-US" b="1" dirty="0"/>
              <a:t>A. It was a fairly small city until that date.</a:t>
            </a:r>
          </a:p>
          <a:p>
            <a:pPr marL="1371600" lvl="3" indent="0">
              <a:buNone/>
            </a:pPr>
            <a:r>
              <a:rPr lang="en-US" b="1" dirty="0"/>
              <a:t>B. It was located outside the Valley of Mexico.</a:t>
            </a:r>
          </a:p>
          <a:p>
            <a:pPr marL="1371600" lvl="3" indent="0">
              <a:buNone/>
            </a:pPr>
            <a:r>
              <a:rPr lang="en-US" b="1" dirty="0"/>
              <a:t>C. It emerged rapidly as an economical and political center.</a:t>
            </a:r>
          </a:p>
          <a:p>
            <a:pPr marL="1371600" lvl="3" indent="0">
              <a:buNone/>
            </a:pPr>
            <a:r>
              <a:rPr lang="en-US" b="1" dirty="0"/>
              <a:t>D. Its economy relied heavily on agriculture.</a:t>
            </a:r>
          </a:p>
          <a:p>
            <a:pPr marL="1371600" lvl="3" indent="0">
              <a:buNone/>
            </a:pPr>
            <a:endParaRPr lang="en-US" b="1" dirty="0"/>
          </a:p>
        </p:txBody>
      </p:sp>
    </p:spTree>
    <p:extLst>
      <p:ext uri="{BB962C8B-B14F-4D97-AF65-F5344CB8AC3E}">
        <p14:creationId xmlns:p14="http://schemas.microsoft.com/office/powerpoint/2010/main" val="2458092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308CC5-E967-4590-89AE-023C50E6B993}"/>
              </a:ext>
            </a:extLst>
          </p:cNvPr>
          <p:cNvSpPr>
            <a:spLocks noGrp="1"/>
          </p:cNvSpPr>
          <p:nvPr>
            <p:ph idx="1"/>
          </p:nvPr>
        </p:nvSpPr>
        <p:spPr>
          <a:xfrm>
            <a:off x="762000" y="827690"/>
            <a:ext cx="10668000" cy="5276393"/>
          </a:xfrm>
        </p:spPr>
        <p:txBody>
          <a:bodyPr>
            <a:normAutofit fontScale="92500" lnSpcReduction="20000"/>
          </a:bodyPr>
          <a:lstStyle/>
          <a:p>
            <a:pPr marL="1371600" lvl="3" indent="0">
              <a:buNone/>
            </a:pPr>
            <a:endParaRPr lang="en-US" b="1" dirty="0"/>
          </a:p>
          <a:p>
            <a:pPr marL="914400" lvl="2" indent="0">
              <a:buNone/>
            </a:pPr>
            <a:r>
              <a:rPr lang="en-US" b="1" dirty="0"/>
              <a:t>5.     Which of the following allowed Teotihuacán to have "a competitive edge over its neighbors"?</a:t>
            </a:r>
          </a:p>
          <a:p>
            <a:pPr marL="1371600" lvl="3" indent="0">
              <a:buNone/>
            </a:pPr>
            <a:r>
              <a:rPr lang="en-US" b="1" dirty="0"/>
              <a:t>A.A well-exploited and readily available commodity</a:t>
            </a:r>
          </a:p>
          <a:p>
            <a:pPr marL="1371600" lvl="3" indent="0">
              <a:buNone/>
            </a:pPr>
            <a:r>
              <a:rPr lang="en-US" b="1" dirty="0"/>
              <a:t>B. The presence of a highly stable elite class</a:t>
            </a:r>
          </a:p>
          <a:p>
            <a:pPr marL="1371600" lvl="3" indent="0">
              <a:buNone/>
            </a:pPr>
            <a:r>
              <a:rPr lang="en-US" b="1" dirty="0"/>
              <a:t>C. Knowledge derived directly from the Olmecs about the art of toolmaking</a:t>
            </a:r>
          </a:p>
          <a:p>
            <a:pPr marL="1371600" lvl="3" indent="0">
              <a:buNone/>
            </a:pPr>
            <a:r>
              <a:rPr lang="en-US" b="1" dirty="0"/>
              <a:t>D. Scarce natural resources in nearby areas such as those located in what are now the Guatemalan and Mexican highlands</a:t>
            </a:r>
          </a:p>
          <a:p>
            <a:pPr marL="1371600" lvl="3" indent="0">
              <a:buNone/>
            </a:pPr>
            <a:endParaRPr lang="en-US" b="1" dirty="0"/>
          </a:p>
          <a:p>
            <a:pPr marL="914400" lvl="2" indent="0">
              <a:buNone/>
            </a:pPr>
            <a:r>
              <a:rPr lang="en-US" b="1" dirty="0"/>
              <a:t>6.      According to paragraph 4, what has recent research on obsidian tools found at </a:t>
            </a:r>
            <a:r>
              <a:rPr lang="en-US" b="1" dirty="0" err="1"/>
              <a:t>Olmecsites</a:t>
            </a:r>
            <a:r>
              <a:rPr lang="en-US" b="1" dirty="0"/>
              <a:t> shown?</a:t>
            </a:r>
          </a:p>
          <a:p>
            <a:pPr marL="1371600" lvl="3" indent="0">
              <a:buNone/>
            </a:pPr>
            <a:r>
              <a:rPr lang="en-US" b="1" dirty="0"/>
              <a:t>A. Obsidian's value was understood only when Teotihuacán became an important city.</a:t>
            </a:r>
          </a:p>
          <a:p>
            <a:pPr marL="1371600" lvl="3" indent="0">
              <a:buNone/>
            </a:pPr>
            <a:r>
              <a:rPr lang="en-US" b="1" dirty="0"/>
              <a:t>B. The residents of Teotihuacán were sophisticated toolmakers.</a:t>
            </a:r>
          </a:p>
          <a:p>
            <a:pPr marL="1371600" lvl="3" indent="0">
              <a:buNone/>
            </a:pPr>
            <a:r>
              <a:rPr lang="en-US" b="1" dirty="0"/>
              <a:t>C. The residents of Teotihuacán traded obsidian with the Olmecs as early as 400 B.C.</a:t>
            </a:r>
          </a:p>
          <a:p>
            <a:pPr marL="1371600" lvl="3" indent="0">
              <a:buNone/>
            </a:pPr>
            <a:r>
              <a:rPr lang="en-US" b="1" dirty="0"/>
              <a:t>D. Some of the obsidian used by the Olmecs came from the area around Teotihuacán.</a:t>
            </a:r>
          </a:p>
          <a:p>
            <a:pPr marL="1371600" lvl="3" indent="0">
              <a:buNone/>
            </a:pPr>
            <a:endParaRPr lang="en-US" b="1" dirty="0"/>
          </a:p>
          <a:p>
            <a:endParaRPr lang="en-US" b="1" dirty="0"/>
          </a:p>
        </p:txBody>
      </p:sp>
    </p:spTree>
    <p:extLst>
      <p:ext uri="{BB962C8B-B14F-4D97-AF65-F5344CB8AC3E}">
        <p14:creationId xmlns:p14="http://schemas.microsoft.com/office/powerpoint/2010/main" val="2605024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3C26B4-FAEB-40F9-89F6-2B87E1507E1A}"/>
              </a:ext>
            </a:extLst>
          </p:cNvPr>
          <p:cNvSpPr>
            <a:spLocks noGrp="1"/>
          </p:cNvSpPr>
          <p:nvPr>
            <p:ph idx="1"/>
          </p:nvPr>
        </p:nvSpPr>
        <p:spPr>
          <a:xfrm>
            <a:off x="596462" y="757958"/>
            <a:ext cx="10668000" cy="5342083"/>
          </a:xfrm>
        </p:spPr>
        <p:txBody>
          <a:bodyPr>
            <a:normAutofit fontScale="92500" lnSpcReduction="10000"/>
          </a:bodyPr>
          <a:lstStyle/>
          <a:p>
            <a:pPr marL="914400" lvl="2" indent="0">
              <a:buNone/>
            </a:pPr>
            <a:r>
              <a:rPr lang="en-US" b="1" dirty="0"/>
              <a:t>7.     Select the TWO answer choices that are mentioned in paragraph 5 as being features of Teotihuacán   that may have attracted immigrants to the city. To receive credit, you must select TWO answers.</a:t>
            </a:r>
          </a:p>
          <a:p>
            <a:pPr marL="1371600" lvl="3" indent="0">
              <a:buNone/>
            </a:pPr>
            <a:r>
              <a:rPr lang="en-US" b="1" dirty="0"/>
              <a:t>A. The prosperity of the elite</a:t>
            </a:r>
          </a:p>
          <a:p>
            <a:pPr marL="1371600" lvl="3" indent="0">
              <a:buNone/>
            </a:pPr>
            <a:r>
              <a:rPr lang="en-US" b="1" dirty="0"/>
              <a:t>B. Plenty of available housing</a:t>
            </a:r>
          </a:p>
          <a:p>
            <a:pPr marL="1371600" lvl="3" indent="0">
              <a:buNone/>
            </a:pPr>
            <a:r>
              <a:rPr lang="en-US" b="1" dirty="0"/>
              <a:t>C. Opportunities for well-paid agricultural employment</a:t>
            </a:r>
          </a:p>
          <a:p>
            <a:pPr marL="1371600" lvl="3" indent="0">
              <a:buNone/>
            </a:pPr>
            <a:r>
              <a:rPr lang="en-US" b="1" dirty="0"/>
              <a:t>D. The presence of one or more religious shrines</a:t>
            </a:r>
          </a:p>
          <a:p>
            <a:pPr marL="1371600" lvl="3" indent="0">
              <a:buNone/>
            </a:pPr>
            <a:endParaRPr lang="en-US" b="1" dirty="0"/>
          </a:p>
          <a:p>
            <a:pPr marL="914400" lvl="2" indent="0">
              <a:buNone/>
            </a:pPr>
            <a:r>
              <a:rPr lang="en-US" b="1" dirty="0"/>
              <a:t>8.      In paragraph 6, the author discusses "The thriving obsidian operation," in order to:</a:t>
            </a:r>
          </a:p>
          <a:p>
            <a:pPr marL="1371600" lvl="3" indent="0">
              <a:buNone/>
            </a:pPr>
            <a:r>
              <a:rPr lang="en-US" b="1" dirty="0"/>
              <a:t>A. explain why manufacturing was the main industry of Teotihuacán</a:t>
            </a:r>
          </a:p>
          <a:p>
            <a:pPr marL="1371600" lvl="3" indent="0">
              <a:buNone/>
            </a:pPr>
            <a:r>
              <a:rPr lang="en-US" b="1" dirty="0"/>
              <a:t>B. give an example of an industry that took very little time to develop in Teotihuacán</a:t>
            </a:r>
          </a:p>
          <a:p>
            <a:pPr marL="1371600" lvl="3" indent="0">
              <a:buNone/>
            </a:pPr>
            <a:r>
              <a:rPr lang="en-US" b="1" dirty="0"/>
              <a:t>C. illustrate how several factors influenced each other to make Teotihuacán a powerful and wealthy city</a:t>
            </a:r>
          </a:p>
          <a:p>
            <a:pPr marL="1371600" lvl="3" indent="0">
              <a:buNone/>
            </a:pPr>
            <a:r>
              <a:rPr lang="en-US" b="1" dirty="0"/>
              <a:t>D. explain how a successful industry can be a source of wealth and a source of conflict at the same time</a:t>
            </a:r>
          </a:p>
          <a:p>
            <a:pPr marL="514350" indent="-514350">
              <a:buFont typeface="+mj-lt"/>
              <a:buAutoNum type="arabicPeriod"/>
            </a:pPr>
            <a:endParaRPr lang="en-US" b="1" dirty="0"/>
          </a:p>
        </p:txBody>
      </p:sp>
    </p:spTree>
    <p:extLst>
      <p:ext uri="{BB962C8B-B14F-4D97-AF65-F5344CB8AC3E}">
        <p14:creationId xmlns:p14="http://schemas.microsoft.com/office/powerpoint/2010/main" val="4929260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C02B6C-9825-44C0-99C7-ED55B1327436}"/>
              </a:ext>
            </a:extLst>
          </p:cNvPr>
          <p:cNvSpPr>
            <a:spLocks noGrp="1"/>
          </p:cNvSpPr>
          <p:nvPr>
            <p:ph idx="1"/>
          </p:nvPr>
        </p:nvSpPr>
        <p:spPr>
          <a:xfrm>
            <a:off x="762000" y="670034"/>
            <a:ext cx="10668000" cy="5434049"/>
          </a:xfrm>
        </p:spPr>
        <p:txBody>
          <a:bodyPr>
            <a:normAutofit fontScale="85000" lnSpcReduction="10000"/>
          </a:bodyPr>
          <a:lstStyle/>
          <a:p>
            <a:pPr marL="914400" lvl="2" indent="0">
              <a:buNone/>
            </a:pPr>
            <a:r>
              <a:rPr lang="en-US" b="1" dirty="0"/>
              <a:t>9. In paragraph 1 of the passage, there is a missing sentence. The paragraph is repeated below and shows four letters (A, B, C, and D) that indicate where the following sentence could be added. In fact, artifacts and pottery from Teotihuacán have been discovered in sites as faraway as the Mayan lowlands, the Guatemalan highlands, northern Mexico, and the Gulf Coast of Mexico. Where would the sentence best fit?</a:t>
            </a:r>
          </a:p>
          <a:p>
            <a:pPr marL="914400" lvl="2" indent="0">
              <a:buNone/>
            </a:pPr>
            <a:r>
              <a:rPr lang="en-US" b="1" dirty="0"/>
              <a:t>The city of Teotihuacán, which lay about 50 kilometers northeast of modern-day Mexico  City, began its growth by 200 –100 B.C. At its height, between about A.D. 150 and 700, it probably had a population of more than 125,000 people and covered at least 20 square kilometers. (A) It had over 2,000 apartment complexes, a great market, a large number of industrial workshops, an administrative center, a number of massive religious edifices, and a regular grid pattern of streets and buildings. (B) Clearly, much planning and central control were involved in the expansion and ordering of this great metropolis. (C) Moreover, the city had economic and perhaps religious contacts with most parts of Mesoamerica (modern Central America and Mexico). (D)</a:t>
            </a:r>
          </a:p>
          <a:p>
            <a:pPr marL="1371600" lvl="3" indent="0">
              <a:buNone/>
            </a:pPr>
            <a:r>
              <a:rPr lang="en-US" b="1" dirty="0"/>
              <a:t>A. Option A</a:t>
            </a:r>
          </a:p>
          <a:p>
            <a:pPr marL="1371600" lvl="3" indent="0">
              <a:buNone/>
            </a:pPr>
            <a:r>
              <a:rPr lang="en-US" b="1" dirty="0"/>
              <a:t>B. Option B</a:t>
            </a:r>
          </a:p>
          <a:p>
            <a:pPr marL="1371600" lvl="3" indent="0">
              <a:buNone/>
            </a:pPr>
            <a:r>
              <a:rPr lang="en-US" b="1" dirty="0"/>
              <a:t>C. Option C</a:t>
            </a:r>
          </a:p>
          <a:p>
            <a:pPr marL="1371600" lvl="3" indent="0">
              <a:buNone/>
            </a:pPr>
            <a:r>
              <a:rPr lang="en-US" b="1" dirty="0"/>
              <a:t>D. Option D</a:t>
            </a:r>
          </a:p>
          <a:p>
            <a:pPr marL="514350" indent="-514350">
              <a:buFont typeface="+mj-lt"/>
              <a:buAutoNum type="arabicPeriod"/>
            </a:pPr>
            <a:endParaRPr lang="en-US" b="1" dirty="0"/>
          </a:p>
        </p:txBody>
      </p:sp>
    </p:spTree>
    <p:extLst>
      <p:ext uri="{BB962C8B-B14F-4D97-AF65-F5344CB8AC3E}">
        <p14:creationId xmlns:p14="http://schemas.microsoft.com/office/powerpoint/2010/main" val="2382401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54E40A-9BDA-41B0-BF34-A13984AC7491}"/>
              </a:ext>
            </a:extLst>
          </p:cNvPr>
          <p:cNvSpPr>
            <a:spLocks noGrp="1"/>
          </p:cNvSpPr>
          <p:nvPr>
            <p:ph idx="1"/>
          </p:nvPr>
        </p:nvSpPr>
        <p:spPr>
          <a:xfrm>
            <a:off x="762000" y="922284"/>
            <a:ext cx="10668000" cy="5181800"/>
          </a:xfrm>
        </p:spPr>
        <p:txBody>
          <a:bodyPr>
            <a:normAutofit fontScale="85000" lnSpcReduction="10000"/>
          </a:bodyPr>
          <a:lstStyle/>
          <a:p>
            <a:pPr marL="914400" lvl="2" indent="0">
              <a:buNone/>
            </a:pPr>
            <a:r>
              <a:rPr lang="en-US" b="1" dirty="0"/>
              <a:t>10. Directions: An introductory sentence for a brief summary of the passage is provided below. Complete the summary by selecting the THREE answer choices that express the most important ideas in the passage. Some sentences do not belong in the summary because they express ideas that are not presented in the passage or are minor ideas in the passage. This question is worth 2 points.</a:t>
            </a:r>
          </a:p>
          <a:p>
            <a:pPr marL="1371600" lvl="3" indent="0">
              <a:buNone/>
            </a:pPr>
            <a:r>
              <a:rPr lang="en-US" b="1" dirty="0"/>
              <a:t>A. The number and sophistication of the architectural, administrative, commercial, and religious features of Teotihuacán indicate the existence of centralized planning and control.</a:t>
            </a:r>
          </a:p>
          <a:p>
            <a:pPr marL="1371600" lvl="3" indent="0">
              <a:buNone/>
            </a:pPr>
            <a:r>
              <a:rPr lang="en-US" b="1" dirty="0"/>
              <a:t>B. Teotihuacán may have developed its own specific local religion as a result of the cultural advances made possible by the city's great prosperity.</a:t>
            </a:r>
          </a:p>
          <a:p>
            <a:pPr marL="1371600" lvl="3" indent="0">
              <a:buNone/>
            </a:pPr>
            <a:r>
              <a:rPr lang="en-US" b="1" dirty="0"/>
              <a:t>C. Several factors may account for Teotihuacán's extraordinary development, including its location, rich natural resources, irrigation potential, intelligent elite, and the misfortune of rival communities.</a:t>
            </a:r>
          </a:p>
          <a:p>
            <a:pPr marL="1371600" lvl="3" indent="0">
              <a:buNone/>
            </a:pPr>
            <a:r>
              <a:rPr lang="en-US" b="1" dirty="0"/>
              <a:t>D.As a result of its large number of religious shrines, by the first century A.D., Teotihuacán became the most influential religious center in all of Mesoamerica.</a:t>
            </a:r>
          </a:p>
          <a:p>
            <a:pPr marL="1371600" lvl="3" indent="0">
              <a:buNone/>
            </a:pPr>
            <a:r>
              <a:rPr lang="en-US" b="1" dirty="0"/>
              <a:t>E. In many important areas, from the obsidian industry to religious tourism, Teotihuacán's success and prosperity typified the classic positive feedback cycle.</a:t>
            </a:r>
          </a:p>
          <a:p>
            <a:pPr marL="1371600" lvl="3" indent="0">
              <a:buNone/>
            </a:pPr>
            <a:r>
              <a:rPr lang="en-US" b="1" dirty="0"/>
              <a:t>F. Although many immigrants settled in Teotihuacán between A.D. 150 and 700, the increasing threat of coerced labor discouraged further settlement and limited Teotihuacán's population growth.</a:t>
            </a:r>
          </a:p>
          <a:p>
            <a:endParaRPr lang="en-US" dirty="0"/>
          </a:p>
        </p:txBody>
      </p:sp>
    </p:spTree>
    <p:extLst>
      <p:ext uri="{BB962C8B-B14F-4D97-AF65-F5344CB8AC3E}">
        <p14:creationId xmlns:p14="http://schemas.microsoft.com/office/powerpoint/2010/main" val="4053163541"/>
      </p:ext>
    </p:extLst>
  </p:cSld>
  <p:clrMapOvr>
    <a:masterClrMapping/>
  </p:clrMapOvr>
</p:sld>
</file>

<file path=ppt/theme/theme1.xml><?xml version="1.0" encoding="utf-8"?>
<a:theme xmlns:a="http://schemas.openxmlformats.org/drawingml/2006/main" name="PebbleVTI">
  <a:themeElements>
    <a:clrScheme name="AnalogousFromDarkSeedRightStep">
      <a:dk1>
        <a:srgbClr val="000000"/>
      </a:dk1>
      <a:lt1>
        <a:srgbClr val="FFFFFF"/>
      </a:lt1>
      <a:dk2>
        <a:srgbClr val="374124"/>
      </a:dk2>
      <a:lt2>
        <a:srgbClr val="ECECF0"/>
      </a:lt2>
      <a:accent1>
        <a:srgbClr val="ABA343"/>
      </a:accent1>
      <a:accent2>
        <a:srgbClr val="85AB39"/>
      </a:accent2>
      <a:accent3>
        <a:srgbClr val="61B146"/>
      </a:accent3>
      <a:accent4>
        <a:srgbClr val="3BB14E"/>
      </a:accent4>
      <a:accent5>
        <a:srgbClr val="46B386"/>
      </a:accent5>
      <a:accent6>
        <a:srgbClr val="3BB1B1"/>
      </a:accent6>
      <a:hlink>
        <a:srgbClr val="CB65A1"/>
      </a:hlink>
      <a:folHlink>
        <a:srgbClr val="878787"/>
      </a:folHlink>
    </a:clrScheme>
    <a:fontScheme name="Custom 4">
      <a:majorFont>
        <a:latin typeface="Sitka Subheading"/>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ebbleVTI" id="{8B4DB91D-6BB4-4BA3-973A-733D3AF2680E}" vid="{9A19CF0D-2077-4BF4-BAA5-86934C336D59}"/>
    </a:ext>
  </a:extLst>
</a:theme>
</file>

<file path=docProps/app.xml><?xml version="1.0" encoding="utf-8"?>
<Properties xmlns="http://schemas.openxmlformats.org/officeDocument/2006/extended-properties" xmlns:vt="http://schemas.openxmlformats.org/officeDocument/2006/docPropsVTypes">
  <TotalTime>16</TotalTime>
  <Words>1825</Words>
  <Application>Microsoft Office PowerPoint</Application>
  <PresentationFormat>Widescreen</PresentationFormat>
  <Paragraphs>69</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Avenir Next LT Pro</vt:lpstr>
      <vt:lpstr>Avenir Next LT Pro Light</vt:lpstr>
      <vt:lpstr>Sitka Subheading</vt:lpstr>
      <vt:lpstr>PebbleVTI</vt:lpstr>
      <vt:lpstr>Official TOEFL IBT Tests (Reading Comprehension Passages) </vt:lpstr>
      <vt:lpstr>The Rise of Teotihuacán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Official TOEFL IBT Tests (Reading Comprehension Passages) </dc:title>
  <dc:creator>맹 예원</dc:creator>
  <cp:lastModifiedBy>맹 예원</cp:lastModifiedBy>
  <cp:revision>8</cp:revision>
  <dcterms:created xsi:type="dcterms:W3CDTF">2020-07-12T08:22:58Z</dcterms:created>
  <dcterms:modified xsi:type="dcterms:W3CDTF">2020-07-12T08:39:03Z</dcterms:modified>
</cp:coreProperties>
</file>