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sldIdLst>
    <p:sldId id="256" r:id="rId2"/>
    <p:sldId id="257" r:id="rId3"/>
    <p:sldId id="258" r:id="rId4"/>
    <p:sldId id="259" r:id="rId5"/>
    <p:sldId id="264" r:id="rId6"/>
    <p:sldId id="265" r:id="rId7"/>
    <p:sldId id="267" r:id="rId8"/>
    <p:sldId id="268" r:id="rId9"/>
    <p:sldId id="269" r:id="rId10"/>
    <p:sldId id="270" r:id="rId11"/>
    <p:sldId id="271" r:id="rId12"/>
    <p:sldId id="272" r:id="rId13"/>
    <p:sldId id="273" r:id="rId14"/>
    <p:sldId id="274" r:id="rId15"/>
    <p:sldId id="275" r:id="rId16"/>
    <p:sldId id="276" r:id="rId17"/>
    <p:sldId id="277" r:id="rId18"/>
    <p:sldId id="260" r:id="rId19"/>
    <p:sldId id="261" r:id="rId20"/>
    <p:sldId id="262" r:id="rId21"/>
    <p:sldId id="263" r:id="rId22"/>
    <p:sldId id="278" r:id="rId23"/>
    <p:sldId id="279" r:id="rId24"/>
    <p:sldId id="280" r:id="rId25"/>
    <p:sldId id="281" r:id="rId26"/>
    <p:sldId id="282"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9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9" d="100"/>
          <a:sy n="79" d="100"/>
        </p:scale>
        <p:origin x="86" y="38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7/12/2020</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915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7/12/2020</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69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7/12/2020</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7457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7/12/2020</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679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7/12/2020</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4069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7/12/2020</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3208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7/12/2020</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79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7/12/2020</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025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7/12/2020</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064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7/12/2020</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885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7/12/2020</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316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7/12/2020</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63032798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89" r:id="rId7"/>
    <p:sldLayoutId id="2147483688" r:id="rId8"/>
    <p:sldLayoutId id="2147483687" r:id="rId9"/>
    <p:sldLayoutId id="2147483686"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2CFBC99-FB8F-41F7-A81D-A5288D688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6CED925D-FF0E-4C64-B22F-7B78924E0261}"/>
              </a:ext>
            </a:extLst>
          </p:cNvPr>
          <p:cNvPicPr>
            <a:picLocks noChangeAspect="1"/>
          </p:cNvPicPr>
          <p:nvPr/>
        </p:nvPicPr>
        <p:blipFill rotWithShape="1">
          <a:blip r:embed="rId2"/>
          <a:srcRect t="15393" r="-1" b="-1"/>
          <a:stretch/>
        </p:blipFill>
        <p:spPr>
          <a:xfrm>
            <a:off x="65923" y="15849"/>
            <a:ext cx="12188932" cy="6857990"/>
          </a:xfrm>
          <a:prstGeom prst="rect">
            <a:avLst/>
          </a:prstGeom>
        </p:spPr>
      </p:pic>
      <p:sp>
        <p:nvSpPr>
          <p:cNvPr id="11" name="Rectangle 10">
            <a:extLst>
              <a:ext uri="{FF2B5EF4-FFF2-40B4-BE49-F238E27FC236}">
                <a16:creationId xmlns:a16="http://schemas.microsoft.com/office/drawing/2014/main" id="{1EF86BFA-9133-4F6B-98BE-1CBB87EB6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3666683"/>
            <a:ext cx="12188952" cy="3191317"/>
          </a:xfrm>
          <a:prstGeom prst="rect">
            <a:avLst/>
          </a:prstGeom>
          <a:gradFill>
            <a:gsLst>
              <a:gs pos="42000">
                <a:schemeClr val="bg1">
                  <a:alpha val="23000"/>
                </a:schemeClr>
              </a:gs>
              <a:gs pos="0">
                <a:schemeClr val="bg1">
                  <a:alpha val="0"/>
                </a:schemeClr>
              </a:gs>
              <a:gs pos="100000">
                <a:schemeClr val="bg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60DA33-FC72-4B59-B514-CBDCE1C240EE}"/>
              </a:ext>
            </a:extLst>
          </p:cNvPr>
          <p:cNvSpPr>
            <a:spLocks noGrp="1"/>
          </p:cNvSpPr>
          <p:nvPr>
            <p:ph type="ctrTitle"/>
          </p:nvPr>
        </p:nvSpPr>
        <p:spPr>
          <a:xfrm>
            <a:off x="843630" y="3826292"/>
            <a:ext cx="5257800" cy="1701570"/>
          </a:xfrm>
        </p:spPr>
        <p:txBody>
          <a:bodyPr anchor="b">
            <a:normAutofit fontScale="90000"/>
          </a:bodyPr>
          <a:lstStyle/>
          <a:p>
            <a:pPr algn="l"/>
            <a:r>
              <a:rPr lang="en-US" sz="4400" dirty="0"/>
              <a:t>Jan Morris: The World (Reading Comprehension + Literary Analysis) </a:t>
            </a:r>
          </a:p>
        </p:txBody>
      </p:sp>
      <p:sp>
        <p:nvSpPr>
          <p:cNvPr id="3" name="Subtitle 2">
            <a:extLst>
              <a:ext uri="{FF2B5EF4-FFF2-40B4-BE49-F238E27FC236}">
                <a16:creationId xmlns:a16="http://schemas.microsoft.com/office/drawing/2014/main" id="{2384E008-E9CC-40AD-AE47-5C84E47BB088}"/>
              </a:ext>
            </a:extLst>
          </p:cNvPr>
          <p:cNvSpPr>
            <a:spLocks noGrp="1"/>
          </p:cNvSpPr>
          <p:nvPr>
            <p:ph type="subTitle" idx="1"/>
          </p:nvPr>
        </p:nvSpPr>
        <p:spPr>
          <a:xfrm>
            <a:off x="843631" y="5584617"/>
            <a:ext cx="5147960" cy="646785"/>
          </a:xfrm>
        </p:spPr>
        <p:txBody>
          <a:bodyPr>
            <a:normAutofit/>
          </a:bodyPr>
          <a:lstStyle/>
          <a:p>
            <a:pPr algn="l"/>
            <a:r>
              <a:rPr lang="en-US" sz="2000" dirty="0"/>
              <a:t>Teacher </a:t>
            </a:r>
            <a:r>
              <a:rPr lang="en-US" sz="2000" dirty="0" err="1"/>
              <a:t>Maing</a:t>
            </a:r>
            <a:r>
              <a:rPr lang="en-US" sz="2000" dirty="0"/>
              <a:t> Sec 2 English ILBC</a:t>
            </a:r>
          </a:p>
        </p:txBody>
      </p:sp>
    </p:spTree>
    <p:extLst>
      <p:ext uri="{BB962C8B-B14F-4D97-AF65-F5344CB8AC3E}">
        <p14:creationId xmlns:p14="http://schemas.microsoft.com/office/powerpoint/2010/main" val="245570306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F24CF-A007-4DC7-9597-EF47669666E3}"/>
              </a:ext>
            </a:extLst>
          </p:cNvPr>
          <p:cNvSpPr>
            <a:spLocks noGrp="1"/>
          </p:cNvSpPr>
          <p:nvPr>
            <p:ph type="title"/>
          </p:nvPr>
        </p:nvSpPr>
        <p:spPr/>
        <p:txBody>
          <a:bodyPr/>
          <a:lstStyle/>
          <a:p>
            <a:r>
              <a:rPr lang="en-US" dirty="0">
                <a:solidFill>
                  <a:schemeClr val="bg1"/>
                </a:solidFill>
              </a:rPr>
              <a:t>Egypt </a:t>
            </a:r>
          </a:p>
        </p:txBody>
      </p:sp>
      <p:sp>
        <p:nvSpPr>
          <p:cNvPr id="3" name="Content Placeholder 2">
            <a:extLst>
              <a:ext uri="{FF2B5EF4-FFF2-40B4-BE49-F238E27FC236}">
                <a16:creationId xmlns:a16="http://schemas.microsoft.com/office/drawing/2014/main" id="{9C001E70-1DD4-40AF-9B65-3BB6857CC5F2}"/>
              </a:ext>
            </a:extLst>
          </p:cNvPr>
          <p:cNvSpPr>
            <a:spLocks noGrp="1"/>
          </p:cNvSpPr>
          <p:nvPr>
            <p:ph idx="1"/>
          </p:nvPr>
        </p:nvSpPr>
        <p:spPr>
          <a:xfrm>
            <a:off x="838200" y="1709095"/>
            <a:ext cx="10515600" cy="4138570"/>
          </a:xfrm>
        </p:spPr>
        <p:txBody>
          <a:bodyPr>
            <a:normAutofit fontScale="85000" lnSpcReduction="20000"/>
          </a:bodyPr>
          <a:lstStyle/>
          <a:p>
            <a:pPr marL="0" indent="0">
              <a:buNone/>
            </a:pPr>
            <a:r>
              <a:rPr lang="en-US" dirty="0">
                <a:solidFill>
                  <a:schemeClr val="bg1"/>
                </a:solidFill>
              </a:rPr>
              <a:t>It is a blazing place. It blazes with heat. It blazes with a confrontation of opposites, the clash of the modern and the traditional. Above all it blazes with the glare of contemporary history. Pause on a bridge in Cairo, amid the blare of the traffic and the shove of the citizenry, and you can almost hear the balance of the powers shifting about you, as the black, brown and yellow peoples come storming into their own. In Cairo is distilled the essence of the Afro-Asian risorgimento. It is fertile in ideas and bold ambitions – often undistinguished, sometimes positively childish, but always intensely vigorous, brassy, combative and opportunist. Its corporate tastes run to the belly-dancer, the dirty story, overeating, hearty badinage. It loves fireworks and big-bosomed singers. Its newspapers are clever. Its cartoonists are brilliantly mordant. Its radio </a:t>
            </a:r>
            <a:r>
              <a:rPr lang="en-US" dirty="0" err="1">
                <a:solidFill>
                  <a:schemeClr val="bg1"/>
                </a:solidFill>
              </a:rPr>
              <a:t>programmes</a:t>
            </a:r>
            <a:r>
              <a:rPr lang="en-US" dirty="0">
                <a:solidFill>
                  <a:schemeClr val="bg1"/>
                </a:solidFill>
              </a:rPr>
              <a:t>, laced with propaganda, shriek from every coffee-house. It is a city with an incipient fever, always swelling towards the moment when the sweat will break out at last. </a:t>
            </a:r>
          </a:p>
        </p:txBody>
      </p:sp>
    </p:spTree>
    <p:extLst>
      <p:ext uri="{BB962C8B-B14F-4D97-AF65-F5344CB8AC3E}">
        <p14:creationId xmlns:p14="http://schemas.microsoft.com/office/powerpoint/2010/main" val="4072575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B6857-E8CE-4803-97B1-EC7DDF86423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EB7E2C-9B07-4833-915A-82253D047947}"/>
              </a:ext>
            </a:extLst>
          </p:cNvPr>
          <p:cNvSpPr>
            <a:spLocks noGrp="1"/>
          </p:cNvSpPr>
          <p:nvPr>
            <p:ph idx="1"/>
          </p:nvPr>
        </p:nvSpPr>
        <p:spPr/>
        <p:txBody>
          <a:bodyPr>
            <a:normAutofit fontScale="77500" lnSpcReduction="20000"/>
          </a:bodyPr>
          <a:lstStyle/>
          <a:p>
            <a:r>
              <a:rPr lang="en-US" dirty="0">
                <a:solidFill>
                  <a:schemeClr val="bg1"/>
                </a:solidFill>
              </a:rPr>
              <a:t>All the material amenities of Western life are available in Cairo, but it never feels remotely like a Western city. It welcomes you kindly, and guides you helpfully across the streets, and engages you in a cordial conversation – only to do something distinctly queer at the end of the lane. Sometimes these things are frightening (when a mob streams down the back streets, or the great tanks rumble by). Sometimes they are very charming (when you share a bowl of beans with a jolly family in a park). Sometimes they are baffling (when you wake in the morning to learn of some totally unpredictable about-face of national policies). Sometimes they are marvelously encouraging (when some young upstart politician expresses a truth so clear, so clean, so free of inherited trammels that all our horny conjectures seem out of date). The particular forces of history and conflict that have </a:t>
            </a:r>
            <a:r>
              <a:rPr lang="en-US" dirty="0" err="1">
                <a:solidFill>
                  <a:schemeClr val="bg1"/>
                </a:solidFill>
              </a:rPr>
              <a:t>moulded</a:t>
            </a:r>
            <a:r>
              <a:rPr lang="en-US" dirty="0">
                <a:solidFill>
                  <a:schemeClr val="bg1"/>
                </a:solidFill>
              </a:rPr>
              <a:t>  our Western societies have had little share in the making of Cairo. It is a city sui generis , sustained by all the hopes, strengths, weaknesses, and grievances of an emergent world. </a:t>
            </a:r>
          </a:p>
        </p:txBody>
      </p:sp>
    </p:spTree>
    <p:extLst>
      <p:ext uri="{BB962C8B-B14F-4D97-AF65-F5344CB8AC3E}">
        <p14:creationId xmlns:p14="http://schemas.microsoft.com/office/powerpoint/2010/main" val="3224625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A2EB6-8A42-4210-88DA-ED06407F7E1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97DA5D0-D22A-4332-BB27-6C9EB23987CF}"/>
              </a:ext>
            </a:extLst>
          </p:cNvPr>
          <p:cNvSpPr>
            <a:spLocks noGrp="1"/>
          </p:cNvSpPr>
          <p:nvPr>
            <p:ph idx="1"/>
          </p:nvPr>
        </p:nvSpPr>
        <p:spPr/>
        <p:txBody>
          <a:bodyPr>
            <a:normAutofit fontScale="92500" lnSpcReduction="20000"/>
          </a:bodyPr>
          <a:lstStyle/>
          <a:p>
            <a:r>
              <a:rPr lang="en-US" dirty="0">
                <a:solidFill>
                  <a:schemeClr val="bg1"/>
                </a:solidFill>
              </a:rPr>
              <a:t>It is not really a rich city, any more than Egypt is a rich country. It is, though, a capital of formidable character and natural power. It stands there at the head of its teeming delta like a watchtower at the gate of a lush garden, and around it the world seems to lie supine, so that when this old city stretches its arms, its elongated shadow spreads across Asia and Africa and along the Mediterranean shores like the image of a genie. It is unlike any other city on the face of the earth: just as the </a:t>
            </a:r>
            <a:r>
              <a:rPr lang="en-US" dirty="0" err="1">
                <a:solidFill>
                  <a:schemeClr val="bg1"/>
                </a:solidFill>
              </a:rPr>
              <a:t>greateart</a:t>
            </a:r>
            <a:r>
              <a:rPr lang="en-US" dirty="0">
                <a:solidFill>
                  <a:schemeClr val="bg1"/>
                </a:solidFill>
              </a:rPr>
              <a:t> Nile, passing proud but placid through the hubbub of the capital, marches down to the sea with a sad deep majesty all its own, as of a man who has watched the cavalcade of life pass by, and wonders what all the fuss is about. </a:t>
            </a:r>
          </a:p>
        </p:txBody>
      </p:sp>
    </p:spTree>
    <p:extLst>
      <p:ext uri="{BB962C8B-B14F-4D97-AF65-F5344CB8AC3E}">
        <p14:creationId xmlns:p14="http://schemas.microsoft.com/office/powerpoint/2010/main" val="3636794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52138-4704-4EF8-AE39-FC8BAC24B997}"/>
              </a:ext>
            </a:extLst>
          </p:cNvPr>
          <p:cNvSpPr>
            <a:spLocks noGrp="1"/>
          </p:cNvSpPr>
          <p:nvPr>
            <p:ph type="title"/>
          </p:nvPr>
        </p:nvSpPr>
        <p:spPr/>
        <p:txBody>
          <a:bodyPr/>
          <a:lstStyle/>
          <a:p>
            <a:r>
              <a:rPr lang="en-US" dirty="0">
                <a:solidFill>
                  <a:schemeClr val="bg1"/>
                </a:solidFill>
              </a:rPr>
              <a:t>Lebanon</a:t>
            </a:r>
          </a:p>
        </p:txBody>
      </p:sp>
      <p:sp>
        <p:nvSpPr>
          <p:cNvPr id="3" name="Content Placeholder 2">
            <a:extLst>
              <a:ext uri="{FF2B5EF4-FFF2-40B4-BE49-F238E27FC236}">
                <a16:creationId xmlns:a16="http://schemas.microsoft.com/office/drawing/2014/main" id="{5EC09694-BB90-4F79-B2BD-8216C1CAD61F}"/>
              </a:ext>
            </a:extLst>
          </p:cNvPr>
          <p:cNvSpPr>
            <a:spLocks noGrp="1"/>
          </p:cNvSpPr>
          <p:nvPr>
            <p:ph idx="1"/>
          </p:nvPr>
        </p:nvSpPr>
        <p:spPr/>
        <p:txBody>
          <a:bodyPr>
            <a:normAutofit/>
          </a:bodyPr>
          <a:lstStyle/>
          <a:p>
            <a:r>
              <a:rPr lang="en-US" dirty="0">
                <a:solidFill>
                  <a:schemeClr val="bg1"/>
                </a:solidFill>
              </a:rPr>
              <a:t>Beirut stands on no great river, commands no industrious hinterland, and all through the centuries it has been chiefly significant as a gateway and a conduit, the threshold of Damascus and the outlet of Syria. It has been a halting place or transit camp, through which successive civilizations have briefly tramped, leaving a stele here, a carving there, a legend in a library or a pillbox on a beach. </a:t>
            </a:r>
          </a:p>
        </p:txBody>
      </p:sp>
    </p:spTree>
    <p:extLst>
      <p:ext uri="{BB962C8B-B14F-4D97-AF65-F5344CB8AC3E}">
        <p14:creationId xmlns:p14="http://schemas.microsoft.com/office/powerpoint/2010/main" val="3588994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C5CF-EAC5-408E-A59D-EF3D56997F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2FA7EED-6752-4D71-A900-48CDC09BB53D}"/>
              </a:ext>
            </a:extLst>
          </p:cNvPr>
          <p:cNvSpPr>
            <a:spLocks noGrp="1"/>
          </p:cNvSpPr>
          <p:nvPr>
            <p:ph idx="1"/>
          </p:nvPr>
        </p:nvSpPr>
        <p:spPr/>
        <p:txBody>
          <a:bodyPr>
            <a:normAutofit fontScale="77500" lnSpcReduction="20000"/>
          </a:bodyPr>
          <a:lstStyle/>
          <a:p>
            <a:pPr marL="0" indent="0">
              <a:buNone/>
            </a:pPr>
            <a:endParaRPr lang="en-US" dirty="0">
              <a:solidFill>
                <a:schemeClr val="bg1"/>
              </a:solidFill>
            </a:endParaRPr>
          </a:p>
          <a:p>
            <a:r>
              <a:rPr lang="en-US" dirty="0">
                <a:solidFill>
                  <a:schemeClr val="bg1"/>
                </a:solidFill>
              </a:rPr>
              <a:t>A stele, a pillbox – nothing more substantial has been left behind by the conquerors, for the texture of Beirut is flaky and unretentive. Earthquakes and fires have destroyed much of its heritage, but mostly it is the character of the place that makes this a city without a visible past. It is always contemporary, shifting and tacking to the winds of circumstance. It is the capital of a state that is half Christian, half Muslim, and its remains poised between the Eastern way and the Western, between the Francophile and the Afro-Asian, between the suave hotels that line the waterfront and the tumbled oriental villages spilled on the hillside above. It is not one of your schizophrenic cities, though: on the contrary, it has triumphantly exploited its own dichotomies, and become the smoothest, and most seductive of entrepreneurs. Everything is grist to this mill: a crate of steel bolts, a letter of credit, a poem, a navigational system, a cocktail, a tone of voice, a power press, a soup – Beirut accepts them all, a process them if necessary, and passes them on a profit. </a:t>
            </a:r>
          </a:p>
          <a:p>
            <a:endParaRPr lang="en-US" dirty="0">
              <a:solidFill>
                <a:schemeClr val="bg1"/>
              </a:solidFill>
            </a:endParaRPr>
          </a:p>
        </p:txBody>
      </p:sp>
    </p:spTree>
    <p:extLst>
      <p:ext uri="{BB962C8B-B14F-4D97-AF65-F5344CB8AC3E}">
        <p14:creationId xmlns:p14="http://schemas.microsoft.com/office/powerpoint/2010/main" val="447531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FDABE-C26D-4953-95BB-A87362C7001F}"/>
              </a:ext>
            </a:extLst>
          </p:cNvPr>
          <p:cNvSpPr>
            <a:spLocks noGrp="1"/>
          </p:cNvSpPr>
          <p:nvPr>
            <p:ph type="title"/>
          </p:nvPr>
        </p:nvSpPr>
        <p:spPr/>
        <p:txBody>
          <a:bodyPr/>
          <a:lstStyle/>
          <a:p>
            <a:r>
              <a:rPr lang="en-US" dirty="0">
                <a:solidFill>
                  <a:schemeClr val="bg1"/>
                </a:solidFill>
              </a:rPr>
              <a:t>Iran </a:t>
            </a:r>
          </a:p>
        </p:txBody>
      </p:sp>
      <p:sp>
        <p:nvSpPr>
          <p:cNvPr id="3" name="Content Placeholder 2">
            <a:extLst>
              <a:ext uri="{FF2B5EF4-FFF2-40B4-BE49-F238E27FC236}">
                <a16:creationId xmlns:a16="http://schemas.microsoft.com/office/drawing/2014/main" id="{9E771BEB-B473-4FDA-B475-0D2EEEE0DB3B}"/>
              </a:ext>
            </a:extLst>
          </p:cNvPr>
          <p:cNvSpPr>
            <a:spLocks noGrp="1"/>
          </p:cNvSpPr>
          <p:nvPr>
            <p:ph idx="1"/>
          </p:nvPr>
        </p:nvSpPr>
        <p:spPr/>
        <p:txBody>
          <a:bodyPr>
            <a:normAutofit fontScale="77500" lnSpcReduction="20000"/>
          </a:bodyPr>
          <a:lstStyle/>
          <a:p>
            <a:r>
              <a:rPr lang="en-US" dirty="0">
                <a:solidFill>
                  <a:schemeClr val="bg1"/>
                </a:solidFill>
              </a:rPr>
              <a:t>Life in Persia is largely governed by a sense of humor, and depends for its continuity upon a series of non sequiturs, so that affairs there progress bumpily but soothingly, like an opiate with grit in it. It has long been so, for through centuries of despotism the Persian has erected around himself an indefinable screen of humor, slipperiness and oddity, a smoke-screen or camouflage, a false trail, a tear gas, behind which he can dive when trouble approaches him, to the bewildered chagrin of his tormentors. All this old tang and quiddity of Persia is best sniffed or experienced in the bazaars of Isfahan. Of all the splendid bazaars of the Middle East I enjoy these most. They are winding and rambling and mysterious, lit by shafts of sunshine streaming through the roof, full of fabrics and carpets and jewelry and vegetables, with exotic turbaned figures wandering through them, and a conducted in a series of vaulted corridors of faintly ecclesiastical character. Women get short shrift in this Islamic mart, and are pushed out of the way with donkeys or sworn at mercilessly, and sometimes the vivid gusto of the place evolves into the </a:t>
            </a:r>
            <a:r>
              <a:rPr lang="en-US" dirty="0" err="1">
                <a:solidFill>
                  <a:schemeClr val="bg1"/>
                </a:solidFill>
              </a:rPr>
              <a:t>macbre</a:t>
            </a:r>
            <a:r>
              <a:rPr lang="en-US" dirty="0">
                <a:solidFill>
                  <a:schemeClr val="bg1"/>
                </a:solidFill>
              </a:rPr>
              <a:t> or the eerie. </a:t>
            </a:r>
          </a:p>
        </p:txBody>
      </p:sp>
    </p:spTree>
    <p:extLst>
      <p:ext uri="{BB962C8B-B14F-4D97-AF65-F5344CB8AC3E}">
        <p14:creationId xmlns:p14="http://schemas.microsoft.com/office/powerpoint/2010/main" val="2054035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AB5AF-54E5-48E6-A118-D7196BEA7AE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5B5EF54-2457-49C3-9552-65513AB8454A}"/>
              </a:ext>
            </a:extLst>
          </p:cNvPr>
          <p:cNvSpPr>
            <a:spLocks noGrp="1"/>
          </p:cNvSpPr>
          <p:nvPr>
            <p:ph idx="1"/>
          </p:nvPr>
        </p:nvSpPr>
        <p:spPr/>
        <p:txBody>
          <a:bodyPr>
            <a:normAutofit lnSpcReduction="10000"/>
          </a:bodyPr>
          <a:lstStyle/>
          <a:p>
            <a:r>
              <a:rPr lang="en-US" dirty="0">
                <a:solidFill>
                  <a:schemeClr val="bg1"/>
                </a:solidFill>
              </a:rPr>
              <a:t>In such a place you can clearly hear the beat of the Persian heart – old, shuttered, wily, erratic. There is an edgy feeling to the crowds that shuffle and barge through these draughty arcades, and in the Persian’s eye, though he has a gaudy streak of the buffoon to his make-up, there is always a look of deep and calculating introspection. You never feel remote from the desert in Isfahan; you are never divorced from Islam; there are many reminders that the city stands on the brink of wild, </a:t>
            </a:r>
            <a:r>
              <a:rPr lang="en-US" dirty="0" err="1">
                <a:solidFill>
                  <a:schemeClr val="bg1"/>
                </a:solidFill>
              </a:rPr>
              <a:t>unwordly</a:t>
            </a:r>
            <a:r>
              <a:rPr lang="en-US" dirty="0">
                <a:solidFill>
                  <a:schemeClr val="bg1"/>
                </a:solidFill>
              </a:rPr>
              <a:t> territories, inhabited by roaming bands of tribesmen and colored by many a lingering taboo and superstition. </a:t>
            </a:r>
          </a:p>
        </p:txBody>
      </p:sp>
    </p:spTree>
    <p:extLst>
      <p:ext uri="{BB962C8B-B14F-4D97-AF65-F5344CB8AC3E}">
        <p14:creationId xmlns:p14="http://schemas.microsoft.com/office/powerpoint/2010/main" val="3414215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D2643-4713-4B38-AC6F-9F18D8F0A87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1DE714A-B217-43C5-B21D-E5B0286F661F}"/>
              </a:ext>
            </a:extLst>
          </p:cNvPr>
          <p:cNvSpPr>
            <a:spLocks noGrp="1"/>
          </p:cNvSpPr>
          <p:nvPr>
            <p:ph idx="1"/>
          </p:nvPr>
        </p:nvSpPr>
        <p:spPr/>
        <p:txBody>
          <a:bodyPr>
            <a:normAutofit fontScale="92500" lnSpcReduction="20000"/>
          </a:bodyPr>
          <a:lstStyle/>
          <a:p>
            <a:r>
              <a:rPr lang="en-US" dirty="0">
                <a:solidFill>
                  <a:schemeClr val="bg1"/>
                </a:solidFill>
              </a:rPr>
              <a:t>This is home of the Zoroastrians and the great Persian mystics, and the nurturing-place of the fragile Persian poets of antiquity. To this day, up more than one winding and rickety staircase in the bazaars, amid the dust and the sweet smoke of the hubble-bubbles, you will find the miniaturists still at work, squatting cross-egged on their benches with their pupils around them. </a:t>
            </a:r>
          </a:p>
          <a:p>
            <a:r>
              <a:rPr lang="en-US" dirty="0">
                <a:solidFill>
                  <a:schemeClr val="bg1"/>
                </a:solidFill>
              </a:rPr>
              <a:t>Isfahan is both bitter and perfumed: and if you are ever lulled into sentimentality by the charm of it all, there will soon come swaggering by some figure of glorious insouciance in turban, cloak, fur hat, sheepskin boots, cummerbund, limpid gown or tight-belted jerkin, the very personification of the perennial Persia. His astringent image haunts the scene, and breathes a spiced breath upon most of its activities. </a:t>
            </a:r>
          </a:p>
        </p:txBody>
      </p:sp>
    </p:spTree>
    <p:extLst>
      <p:ext uri="{BB962C8B-B14F-4D97-AF65-F5344CB8AC3E}">
        <p14:creationId xmlns:p14="http://schemas.microsoft.com/office/powerpoint/2010/main" val="3802238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3BD05-F469-401B-AF22-B91E4B1DFB59}"/>
              </a:ext>
            </a:extLst>
          </p:cNvPr>
          <p:cNvSpPr>
            <a:spLocks noGrp="1"/>
          </p:cNvSpPr>
          <p:nvPr>
            <p:ph type="title"/>
          </p:nvPr>
        </p:nvSpPr>
        <p:spPr/>
        <p:txBody>
          <a:bodyPr/>
          <a:lstStyle/>
          <a:p>
            <a:r>
              <a:rPr lang="en-US" dirty="0">
                <a:solidFill>
                  <a:schemeClr val="bg1"/>
                </a:solidFill>
              </a:rPr>
              <a:t>Baghdad</a:t>
            </a:r>
          </a:p>
        </p:txBody>
      </p:sp>
      <p:sp>
        <p:nvSpPr>
          <p:cNvPr id="3" name="Content Placeholder 2">
            <a:extLst>
              <a:ext uri="{FF2B5EF4-FFF2-40B4-BE49-F238E27FC236}">
                <a16:creationId xmlns:a16="http://schemas.microsoft.com/office/drawing/2014/main" id="{8E63035A-BFD3-4ADC-892D-AC2BCC4E2CAB}"/>
              </a:ext>
            </a:extLst>
          </p:cNvPr>
          <p:cNvSpPr>
            <a:spLocks noGrp="1"/>
          </p:cNvSpPr>
          <p:nvPr>
            <p:ph idx="1"/>
          </p:nvPr>
        </p:nvSpPr>
        <p:spPr/>
        <p:txBody>
          <a:bodyPr>
            <a:normAutofit fontScale="70000" lnSpcReduction="20000"/>
          </a:bodyPr>
          <a:lstStyle/>
          <a:p>
            <a:r>
              <a:rPr lang="en-US" i="1" dirty="0">
                <a:solidFill>
                  <a:schemeClr val="bg1"/>
                </a:solidFill>
              </a:rPr>
              <a:t>In 1958 a revolution put an end to the Hashemite monarchy in Iraq, for forty years a client state of the British Empire. The young King Feisal II and his uncle the Crown Prince </a:t>
            </a:r>
            <a:r>
              <a:rPr lang="en-US" i="1" dirty="0" err="1">
                <a:solidFill>
                  <a:schemeClr val="bg1"/>
                </a:solidFill>
              </a:rPr>
              <a:t>Abdulliah</a:t>
            </a:r>
            <a:r>
              <a:rPr lang="en-US" i="1" dirty="0">
                <a:solidFill>
                  <a:schemeClr val="bg1"/>
                </a:solidFill>
              </a:rPr>
              <a:t> were both murdered, and so was Nuri </a:t>
            </a:r>
            <a:r>
              <a:rPr lang="en-US" i="1" dirty="0" err="1">
                <a:solidFill>
                  <a:schemeClr val="bg1"/>
                </a:solidFill>
              </a:rPr>
              <a:t>esSaid</a:t>
            </a:r>
            <a:r>
              <a:rPr lang="en-US" i="1" dirty="0">
                <a:solidFill>
                  <a:schemeClr val="bg1"/>
                </a:solidFill>
              </a:rPr>
              <a:t> Pasha, the strong man of the regime and the best-known statesman of the Arab world. I had met all three in easier times, and I got to Baghdad a couple of days after their deaths. </a:t>
            </a:r>
          </a:p>
          <a:p>
            <a:r>
              <a:rPr lang="en-US" dirty="0">
                <a:solidFill>
                  <a:schemeClr val="bg1"/>
                </a:solidFill>
              </a:rPr>
              <a:t>In the broiling sun I walked through an open gateway and said goodbye to the old Iraq. Nutri es-Said is dead, my driver informed me, performing some gestures of disembowelment. Now we will look at his house, which was also his fortress. It is an ugly brick building with a garden running down to the </a:t>
            </a:r>
            <a:r>
              <a:rPr lang="en-US" dirty="0" err="1">
                <a:solidFill>
                  <a:schemeClr val="bg1"/>
                </a:solidFill>
              </a:rPr>
              <a:t>Tigirs</a:t>
            </a:r>
            <a:r>
              <a:rPr lang="en-US" dirty="0">
                <a:solidFill>
                  <a:schemeClr val="bg1"/>
                </a:solidFill>
              </a:rPr>
              <a:t>, and tis façade is chipped with machine-gun bullets. By the time the crowd reached the house on the day of the revolution Nuri had slipped away across the river, and now the place is a desolation, a charnel heap, littered with papers and broken furniture and dirt. A small boy sells soft drinks outside the front door, and a constant bustling curious crowd churns through its corridors, picking at the wreckage or peering into he broken shower-baths. </a:t>
            </a:r>
          </a:p>
        </p:txBody>
      </p:sp>
    </p:spTree>
    <p:extLst>
      <p:ext uri="{BB962C8B-B14F-4D97-AF65-F5344CB8AC3E}">
        <p14:creationId xmlns:p14="http://schemas.microsoft.com/office/powerpoint/2010/main" val="412516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D4402-14C3-4521-96CC-DB613BAF1DB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3CC350-9143-42C5-B60A-AD7646E58175}"/>
              </a:ext>
            </a:extLst>
          </p:cNvPr>
          <p:cNvSpPr>
            <a:spLocks noGrp="1"/>
          </p:cNvSpPr>
          <p:nvPr>
            <p:ph idx="1"/>
          </p:nvPr>
        </p:nvSpPr>
        <p:spPr/>
        <p:txBody>
          <a:bodyPr>
            <a:normAutofit lnSpcReduction="10000"/>
          </a:bodyPr>
          <a:lstStyle/>
          <a:p>
            <a:r>
              <a:rPr lang="en-US" dirty="0">
                <a:solidFill>
                  <a:schemeClr val="bg1"/>
                </a:solidFill>
              </a:rPr>
              <a:t>Relics of hideous poignancy lie everywhere about the house, and the crowd pokes its way into everything, breaking bits of wood off the wardrobes and ripping the last locks from the bedroom doors. Here is a packet of “denture fixature”. Here is a race card. Half of an old helmet, such as the Turkish Army used to wear, is squashed beneath a box. Scraps of books swirl around the floors: a page on Allenby’s strategy, a thesis on Roman law, an article on railway engines, a fragment of a thriller – “Bellay bent forward and looked at the instruments. Sir James leaned across him and asked “Did we send an emergency signal, captain?” </a:t>
            </a:r>
          </a:p>
        </p:txBody>
      </p:sp>
    </p:spTree>
    <p:extLst>
      <p:ext uri="{BB962C8B-B14F-4D97-AF65-F5344CB8AC3E}">
        <p14:creationId xmlns:p14="http://schemas.microsoft.com/office/powerpoint/2010/main" val="3968682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E965C-248F-46A2-B6D7-3A2864CC1E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70EE5FA-27CD-403F-B126-1CE496765B7E}"/>
              </a:ext>
            </a:extLst>
          </p:cNvPr>
          <p:cNvSpPr>
            <a:spLocks noGrp="1"/>
          </p:cNvSpPr>
          <p:nvPr>
            <p:ph idx="1"/>
          </p:nvPr>
        </p:nvSpPr>
        <p:spPr/>
        <p:txBody>
          <a:bodyPr/>
          <a:lstStyle/>
          <a:p>
            <a:r>
              <a:rPr lang="en-US" dirty="0">
                <a:solidFill>
                  <a:schemeClr val="bg1"/>
                </a:solidFill>
              </a:rPr>
              <a:t>A safe has been broken open, and a small crowd is shaking it backwards and forwards in the hope that a few treasures may have been left behind by early corners. A couple of young men are examining a broken cupboard with a commercial air, like rag and bone men inspecting an old suit. A sentry with a rifle stands guard at the back door, and as you approach he gives you a smile that is almost domestic: “Welcome,” he says, bowing slightly, as if to give you the run of the garden. </a:t>
            </a:r>
          </a:p>
        </p:txBody>
      </p:sp>
    </p:spTree>
    <p:extLst>
      <p:ext uri="{BB962C8B-B14F-4D97-AF65-F5344CB8AC3E}">
        <p14:creationId xmlns:p14="http://schemas.microsoft.com/office/powerpoint/2010/main" val="2673421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E24C7-1A63-4BAF-B6B8-9ABBAC0DF44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0F6E0B6-BD43-4F69-A6F4-5B6DBA5DB53D}"/>
              </a:ext>
            </a:extLst>
          </p:cNvPr>
          <p:cNvSpPr>
            <a:spLocks noGrp="1"/>
          </p:cNvSpPr>
          <p:nvPr>
            <p:ph idx="1"/>
          </p:nvPr>
        </p:nvSpPr>
        <p:spPr/>
        <p:txBody>
          <a:bodyPr>
            <a:normAutofit fontScale="92500" lnSpcReduction="10000"/>
          </a:bodyPr>
          <a:lstStyle/>
          <a:p>
            <a:r>
              <a:rPr lang="en-US" dirty="0">
                <a:solidFill>
                  <a:schemeClr val="bg1"/>
                </a:solidFill>
              </a:rPr>
              <a:t>So strong is the lingering presence of old Nuri, so all-powerful has he been through decades of Iraq’s history, that it is hard to imagine his remains dismembered in ignominy across the Tigris. His house is wrecked and filthy and stripped of its grandeurs and when he was dead, so I am told, they drove a car backwards and forwards across his body, “for he was a man of great corruption. But as you stand at the top of the garden it feels oddly as though the house has merely been thrown open to the public in aid of some charitable fund; as though the old grandee himself, to avoid the pressure of the mechanic crowd, has locked himself upstairs with a cigar and a pile of papers. </a:t>
            </a:r>
          </a:p>
        </p:txBody>
      </p:sp>
    </p:spTree>
    <p:extLst>
      <p:ext uri="{BB962C8B-B14F-4D97-AF65-F5344CB8AC3E}">
        <p14:creationId xmlns:p14="http://schemas.microsoft.com/office/powerpoint/2010/main" val="1314980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75E5C-01C0-458D-934E-C6AD26FDE5D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B512325-0B24-4B83-88DA-BC4873E3DA53}"/>
              </a:ext>
            </a:extLst>
          </p:cNvPr>
          <p:cNvSpPr>
            <a:spLocks noGrp="1"/>
          </p:cNvSpPr>
          <p:nvPr>
            <p:ph idx="1"/>
          </p:nvPr>
        </p:nvSpPr>
        <p:spPr/>
        <p:txBody>
          <a:bodyPr/>
          <a:lstStyle/>
          <a:p>
            <a:r>
              <a:rPr lang="en-US" dirty="0">
                <a:solidFill>
                  <a:schemeClr val="bg1"/>
                </a:solidFill>
              </a:rPr>
              <a:t>So I looked suddenly back into he hall of the house, as I passed the boy selling soft drinks, half-expecting to see his stocky figure lumbering down the staircase, or catch a glimpse of his cynical, leathery face high in some garret window; but only a happy family party came laughing and chattering into the hall, and from upstairs there came a noise of thudding and thumping, and a shouting of small boys and scampering footsteps, and all the sounds of holiday. </a:t>
            </a:r>
          </a:p>
        </p:txBody>
      </p:sp>
    </p:spTree>
    <p:extLst>
      <p:ext uri="{BB962C8B-B14F-4D97-AF65-F5344CB8AC3E}">
        <p14:creationId xmlns:p14="http://schemas.microsoft.com/office/powerpoint/2010/main" val="3603063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28D3-795E-4F50-8A05-7882D98112AE}"/>
              </a:ext>
            </a:extLst>
          </p:cNvPr>
          <p:cNvSpPr>
            <a:spLocks noGrp="1"/>
          </p:cNvSpPr>
          <p:nvPr>
            <p:ph type="title"/>
          </p:nvPr>
        </p:nvSpPr>
        <p:spPr/>
        <p:txBody>
          <a:bodyPr/>
          <a:lstStyle/>
          <a:p>
            <a:r>
              <a:rPr lang="en-US" dirty="0">
                <a:solidFill>
                  <a:schemeClr val="bg1"/>
                </a:solidFill>
              </a:rPr>
              <a:t>Darjeeling - a hill-resort of the British Raj in India</a:t>
            </a:r>
          </a:p>
        </p:txBody>
      </p:sp>
      <p:sp>
        <p:nvSpPr>
          <p:cNvPr id="3" name="Content Placeholder 2">
            <a:extLst>
              <a:ext uri="{FF2B5EF4-FFF2-40B4-BE49-F238E27FC236}">
                <a16:creationId xmlns:a16="http://schemas.microsoft.com/office/drawing/2014/main" id="{AB8B207F-BD0B-4125-8C0F-15B086AAF59E}"/>
              </a:ext>
            </a:extLst>
          </p:cNvPr>
          <p:cNvSpPr>
            <a:spLocks noGrp="1"/>
          </p:cNvSpPr>
          <p:nvPr>
            <p:ph idx="1"/>
          </p:nvPr>
        </p:nvSpPr>
        <p:spPr/>
        <p:txBody>
          <a:bodyPr>
            <a:normAutofit fontScale="92500" lnSpcReduction="10000"/>
          </a:bodyPr>
          <a:lstStyle/>
          <a:p>
            <a:r>
              <a:rPr lang="en-US" dirty="0">
                <a:solidFill>
                  <a:schemeClr val="bg1"/>
                </a:solidFill>
              </a:rPr>
              <a:t>Darjeeling, the most celebrated of the Indian hill stations, is all smallness. It is small physically, of course – hard even to find upon the map of India, so tucked away is it like a trinket on the northern frontiers. But it is still smaller figuratively. It is most deliberately diminutive town I know, as though it is always trying to make itself less substantial still. One crosses vast scorched plains to reach it from Calcutta, over colossally winding rives, through a landscape that has no end: but at the foot of the hills, Darjeeling sends a toy train to meet you, a gay little blue-painted trundle of a train which takes you indefatigably puffing and chugging up through the forests and the tea-gardens to the town. </a:t>
            </a:r>
          </a:p>
        </p:txBody>
      </p:sp>
    </p:spTree>
    <p:extLst>
      <p:ext uri="{BB962C8B-B14F-4D97-AF65-F5344CB8AC3E}">
        <p14:creationId xmlns:p14="http://schemas.microsoft.com/office/powerpoint/2010/main" val="3166686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EFF0A-1FB5-4BC0-A6F0-EED40CBAE4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08F3F88-46C1-440F-9E53-22AA1EBF4373}"/>
              </a:ext>
            </a:extLst>
          </p:cNvPr>
          <p:cNvSpPr>
            <a:spLocks noGrp="1"/>
          </p:cNvSpPr>
          <p:nvPr>
            <p:ph idx="1"/>
          </p:nvPr>
        </p:nvSpPr>
        <p:spPr/>
        <p:txBody>
          <a:bodyPr>
            <a:normAutofit fontScale="85000" lnSpcReduction="20000"/>
          </a:bodyPr>
          <a:lstStyle/>
          <a:p>
            <a:r>
              <a:rPr lang="en-US" dirty="0">
                <a:solidFill>
                  <a:schemeClr val="bg1"/>
                </a:solidFill>
              </a:rPr>
              <a:t>Little people greet you at the top. Little ponies canter about little streets. Hundreds and thousands of merry little children tumble all around you. The town is perched upon a narrow ridge, about 7,000 feet up, with deep gorges falling away on either side, and when I arrived there for the first time I found it swirled all around by cloud. It felt curiously private and self-contained – like a childish fancy, I thought, a folly, a town magically reduced in scale and shut from the world by </a:t>
            </a:r>
            <a:r>
              <a:rPr lang="en-US" dirty="0" err="1">
                <a:solidFill>
                  <a:schemeClr val="bg1"/>
                </a:solidFill>
              </a:rPr>
              <a:t>vapour</a:t>
            </a:r>
            <a:r>
              <a:rPr lang="en-US" dirty="0">
                <a:solidFill>
                  <a:schemeClr val="bg1"/>
                </a:solidFill>
              </a:rPr>
              <a:t>: but then as to a crash of drums in a coup de theatre, a gap momentarily appeared in the every-shifting clouds, and there standing tremendously in the background, their snows flushed pink with sunlight, attended by range upon range of foothills and serenely surveying the expanse of the world, stood the divine mass of the Himalayan mountains. </a:t>
            </a:r>
          </a:p>
          <a:p>
            <a:r>
              <a:rPr lang="en-US" dirty="0">
                <a:solidFill>
                  <a:schemeClr val="bg1"/>
                </a:solidFill>
              </a:rPr>
              <a:t>I saw Darjeeling’s point and cut myself down to size. </a:t>
            </a:r>
          </a:p>
        </p:txBody>
      </p:sp>
    </p:spTree>
    <p:extLst>
      <p:ext uri="{BB962C8B-B14F-4D97-AF65-F5344CB8AC3E}">
        <p14:creationId xmlns:p14="http://schemas.microsoft.com/office/powerpoint/2010/main" val="3268097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3C0A13-B571-47EC-980A-81355E718556}"/>
              </a:ext>
            </a:extLst>
          </p:cNvPr>
          <p:cNvSpPr>
            <a:spLocks noGrp="1"/>
          </p:cNvSpPr>
          <p:nvPr>
            <p:ph idx="1"/>
          </p:nvPr>
        </p:nvSpPr>
        <p:spPr/>
        <p:txBody>
          <a:bodyPr>
            <a:normAutofit fontScale="85000" lnSpcReduction="20000"/>
          </a:bodyPr>
          <a:lstStyle/>
          <a:p>
            <a:r>
              <a:rPr lang="en-US" dirty="0">
                <a:solidFill>
                  <a:schemeClr val="bg1"/>
                </a:solidFill>
              </a:rPr>
              <a:t>Yet it is not the spectacle of the Himalayas that sets the style of Darjeeling. It is simply their presence. The town lives in the knowledge of them, and so acknowledges another scale of things. Its littleness is not inferiority complex, but self-awareness, and it gives the community a particular intensity and vivacity. Darjeeling is built in layers, neatly along its ridge like an exhibition town, from the posh hotels and the villas at the top to the jumbled bazaar quarter at the bottom: and all the way down this dense tiered mass of buildings life incessantly buzzes, hums and fizzes. Darjeeling’s energies seem to burn the brighter for their smallness, and not a corner of the town is still, or empty, or dull. </a:t>
            </a:r>
          </a:p>
          <a:p>
            <a:r>
              <a:rPr lang="en-US" dirty="0">
                <a:solidFill>
                  <a:schemeClr val="bg1"/>
                </a:solidFill>
              </a:rPr>
              <a:t>It was a microcosm of the world, assembled up there from the plains and mountains ushered into that little square, reduced to a neater and more manageable size, and given double shorts of adrenalin. </a:t>
            </a:r>
          </a:p>
        </p:txBody>
      </p:sp>
    </p:spTree>
    <p:extLst>
      <p:ext uri="{BB962C8B-B14F-4D97-AF65-F5344CB8AC3E}">
        <p14:creationId xmlns:p14="http://schemas.microsoft.com/office/powerpoint/2010/main" val="3767050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1C43-ED76-4BFF-A11F-C64BDFB7B584}"/>
              </a:ext>
            </a:extLst>
          </p:cNvPr>
          <p:cNvSpPr>
            <a:spLocks noGrp="1"/>
          </p:cNvSpPr>
          <p:nvPr>
            <p:ph type="title"/>
          </p:nvPr>
        </p:nvSpPr>
        <p:spPr/>
        <p:txBody>
          <a:bodyPr/>
          <a:lstStyle/>
          <a:p>
            <a:r>
              <a:rPr lang="en-US" dirty="0">
                <a:solidFill>
                  <a:schemeClr val="bg1"/>
                </a:solidFill>
              </a:rPr>
              <a:t>Singapore </a:t>
            </a:r>
          </a:p>
        </p:txBody>
      </p:sp>
      <p:sp>
        <p:nvSpPr>
          <p:cNvPr id="3" name="Content Placeholder 2">
            <a:extLst>
              <a:ext uri="{FF2B5EF4-FFF2-40B4-BE49-F238E27FC236}">
                <a16:creationId xmlns:a16="http://schemas.microsoft.com/office/drawing/2014/main" id="{5AF9AEFE-2DA4-4179-AEDC-714B0F95AE89}"/>
              </a:ext>
            </a:extLst>
          </p:cNvPr>
          <p:cNvSpPr>
            <a:spLocks noGrp="1"/>
          </p:cNvSpPr>
          <p:nvPr>
            <p:ph idx="1"/>
          </p:nvPr>
        </p:nvSpPr>
        <p:spPr/>
        <p:txBody>
          <a:bodyPr>
            <a:normAutofit fontScale="92500" lnSpcReduction="10000"/>
          </a:bodyPr>
          <a:lstStyle/>
          <a:p>
            <a:r>
              <a:rPr lang="en-US" dirty="0">
                <a:solidFill>
                  <a:schemeClr val="bg1"/>
                </a:solidFill>
              </a:rPr>
              <a:t>It is no surprise that the president of this city-state, man who has more or less single-handedly re-created it out of the collapse of the imperial idea, is the Chinese </a:t>
            </a:r>
            <a:r>
              <a:rPr lang="en-US" dirty="0" err="1">
                <a:solidFill>
                  <a:schemeClr val="bg1"/>
                </a:solidFill>
              </a:rPr>
              <a:t>politican</a:t>
            </a:r>
            <a:r>
              <a:rPr lang="en-US" dirty="0">
                <a:solidFill>
                  <a:schemeClr val="bg1"/>
                </a:solidFill>
              </a:rPr>
              <a:t> Lee </a:t>
            </a:r>
            <a:r>
              <a:rPr lang="en-US" dirty="0" err="1">
                <a:solidFill>
                  <a:schemeClr val="bg1"/>
                </a:solidFill>
              </a:rPr>
              <a:t>Kuan</a:t>
            </a:r>
            <a:r>
              <a:rPr lang="en-US" dirty="0">
                <a:solidFill>
                  <a:schemeClr val="bg1"/>
                </a:solidFill>
              </a:rPr>
              <a:t> Yew. It is not, I think, an attractive republic that he has devised, but it certainly has spirit. It is a tense, tight little state, with he same prickly and defensive excitement as Israel, say, or Iceland – a backs to the wall, let ‘</a:t>
            </a:r>
            <a:r>
              <a:rPr lang="en-US" dirty="0" err="1">
                <a:solidFill>
                  <a:schemeClr val="bg1"/>
                </a:solidFill>
              </a:rPr>
              <a:t>em</a:t>
            </a:r>
            <a:r>
              <a:rPr lang="en-US" dirty="0">
                <a:solidFill>
                  <a:schemeClr val="bg1"/>
                </a:solidFill>
              </a:rPr>
              <a:t> all come, chips down excitement. It is a </a:t>
            </a:r>
            <a:r>
              <a:rPr lang="en-US" dirty="0" err="1">
                <a:solidFill>
                  <a:schemeClr val="bg1"/>
                </a:solidFill>
              </a:rPr>
              <a:t>noisly</a:t>
            </a:r>
            <a:r>
              <a:rPr lang="en-US" dirty="0">
                <a:solidFill>
                  <a:schemeClr val="bg1"/>
                </a:solidFill>
              </a:rPr>
              <a:t> opinionated little republic, strong on hand-outs, short on tact or sympathy – a harsh and cocky state, setting its own standards, choosing its own styles, and working so hard that its living standards are claimed to be the highest in Asia excepting only Japan’s. </a:t>
            </a:r>
          </a:p>
        </p:txBody>
      </p:sp>
    </p:spTree>
    <p:extLst>
      <p:ext uri="{BB962C8B-B14F-4D97-AF65-F5344CB8AC3E}">
        <p14:creationId xmlns:p14="http://schemas.microsoft.com/office/powerpoint/2010/main" val="3530739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5B254-40E5-42E2-87CF-9D3CC8E644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15EDF9E-4A62-4567-B55B-03CB31DE0A93}"/>
              </a:ext>
            </a:extLst>
          </p:cNvPr>
          <p:cNvSpPr>
            <a:spLocks noGrp="1"/>
          </p:cNvSpPr>
          <p:nvPr>
            <p:ph idx="1"/>
          </p:nvPr>
        </p:nvSpPr>
        <p:spPr/>
        <p:txBody>
          <a:bodyPr/>
          <a:lstStyle/>
          <a:p>
            <a:r>
              <a:rPr lang="en-US" dirty="0">
                <a:solidFill>
                  <a:schemeClr val="bg1"/>
                </a:solidFill>
              </a:rPr>
              <a:t>Lee </a:t>
            </a:r>
            <a:r>
              <a:rPr lang="en-US" dirty="0" err="1">
                <a:solidFill>
                  <a:schemeClr val="bg1"/>
                </a:solidFill>
              </a:rPr>
              <a:t>Kuan</a:t>
            </a:r>
            <a:r>
              <a:rPr lang="en-US" dirty="0">
                <a:solidFill>
                  <a:schemeClr val="bg1"/>
                </a:solidFill>
              </a:rPr>
              <a:t> yew believes that the whole state must be resolutely directed towards a kind of communal expertise. There is no time for argument. There is no room for dilettantism, nostalgia or party politics. Prosperity is the single aim of the state, and it can be retained only by rigorous discipline and specialization, under the unchallenged authority of an intelligent despotism. Political stability, reasons Lee </a:t>
            </a:r>
            <a:r>
              <a:rPr lang="en-US" dirty="0" err="1">
                <a:solidFill>
                  <a:schemeClr val="bg1"/>
                </a:solidFill>
              </a:rPr>
              <a:t>Kuan</a:t>
            </a:r>
            <a:r>
              <a:rPr lang="en-US" dirty="0">
                <a:solidFill>
                  <a:schemeClr val="bg1"/>
                </a:solidFill>
              </a:rPr>
              <a:t> Yew, equals foreign confidence, equals investment, equals money for all, which is all the average citizens wants of life and statesmanship. </a:t>
            </a:r>
          </a:p>
        </p:txBody>
      </p:sp>
    </p:spTree>
    <p:extLst>
      <p:ext uri="{BB962C8B-B14F-4D97-AF65-F5344CB8AC3E}">
        <p14:creationId xmlns:p14="http://schemas.microsoft.com/office/powerpoint/2010/main" val="425848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59B9E-6A0B-4507-89B8-35DABA6C0DD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E5A89B-FA24-423B-982E-00B78AB73DD6}"/>
              </a:ext>
            </a:extLst>
          </p:cNvPr>
          <p:cNvSpPr>
            <a:spLocks noGrp="1"/>
          </p:cNvSpPr>
          <p:nvPr>
            <p:ph idx="1"/>
          </p:nvPr>
        </p:nvSpPr>
        <p:spPr/>
        <p:txBody>
          <a:bodyPr>
            <a:normAutofit fontScale="92500" lnSpcReduction="20000"/>
          </a:bodyPr>
          <a:lstStyle/>
          <a:p>
            <a:r>
              <a:rPr lang="en-US" dirty="0">
                <a:solidFill>
                  <a:schemeClr val="bg1"/>
                </a:solidFill>
              </a:rPr>
              <a:t>In some ways this is a Puritan ethic, and both Cromwell and Mao would approve of many of Lee </a:t>
            </a:r>
            <a:r>
              <a:rPr lang="en-US" dirty="0" err="1">
                <a:solidFill>
                  <a:schemeClr val="bg1"/>
                </a:solidFill>
              </a:rPr>
              <a:t>Kuan</a:t>
            </a:r>
            <a:r>
              <a:rPr lang="en-US" dirty="0">
                <a:solidFill>
                  <a:schemeClr val="bg1"/>
                </a:solidFill>
              </a:rPr>
              <a:t> Yew’s policies. Singapore is clean, relatively honest, apparently undecadent. Litter on the streets is savagely punished, drugs are mercilessly kept out, the rock culture is pointedly discouraged. Newspapers must toe the official line or disappear, and dissenting politicians too are apt to find themselves in trouble, or even prison. All this makes, of course, of the usual autocratic drabness. Nothing is more boring than a one-party state. And nothing is more dispiriting than to wake up at Raffles Hotel, settling down to papaya, toast and marmalade, and find that there is nothing to read but the Strati Times, a newspaper rather less outspoken than Little Women. </a:t>
            </a:r>
          </a:p>
        </p:txBody>
      </p:sp>
    </p:spTree>
    <p:extLst>
      <p:ext uri="{BB962C8B-B14F-4D97-AF65-F5344CB8AC3E}">
        <p14:creationId xmlns:p14="http://schemas.microsoft.com/office/powerpoint/2010/main" val="3668683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9A33C-882D-4420-9BCC-38DAC32A5944}"/>
              </a:ext>
            </a:extLst>
          </p:cNvPr>
          <p:cNvSpPr>
            <a:spLocks noGrp="1"/>
          </p:cNvSpPr>
          <p:nvPr>
            <p:ph type="title"/>
          </p:nvPr>
        </p:nvSpPr>
        <p:spPr/>
        <p:txBody>
          <a:bodyPr/>
          <a:lstStyle/>
          <a:p>
            <a:r>
              <a:rPr lang="en-US" dirty="0">
                <a:solidFill>
                  <a:schemeClr val="bg1"/>
                </a:solidFill>
              </a:rPr>
              <a:t>China </a:t>
            </a:r>
          </a:p>
        </p:txBody>
      </p:sp>
      <p:sp>
        <p:nvSpPr>
          <p:cNvPr id="3" name="Content Placeholder 2">
            <a:extLst>
              <a:ext uri="{FF2B5EF4-FFF2-40B4-BE49-F238E27FC236}">
                <a16:creationId xmlns:a16="http://schemas.microsoft.com/office/drawing/2014/main" id="{354FCE16-8887-4403-AE1C-544E390349D9}"/>
              </a:ext>
            </a:extLst>
          </p:cNvPr>
          <p:cNvSpPr>
            <a:spLocks noGrp="1"/>
          </p:cNvSpPr>
          <p:nvPr>
            <p:ph idx="1"/>
          </p:nvPr>
        </p:nvSpPr>
        <p:spPr/>
        <p:txBody>
          <a:bodyPr>
            <a:normAutofit fontScale="77500" lnSpcReduction="20000"/>
          </a:bodyPr>
          <a:lstStyle/>
          <a:p>
            <a:r>
              <a:rPr lang="en-US" dirty="0">
                <a:solidFill>
                  <a:schemeClr val="bg1"/>
                </a:solidFill>
              </a:rPr>
              <a:t>But not all the prawns in China can cure the stresses of history, and the real malaise of Beijing, I came to think, was its domination by an ideology so all, pervading, so arbitrary, in many ways so honorable, but apparently so inconstant, which can change the very way the nation thinks from one year to another. Today it is liberal and welcoming, Chinese tradition is honored, people are free to wear what they like, consort with foreigners if they will, sell their stocks in a free market and even build themselves houses with the profits. Yesterday it was puritanically narrow, the revolutionary condition was permanent, aliens were devils, Mao caps and floppy trousers were </a:t>
            </a:r>
            <a:r>
              <a:rPr lang="en-US" dirty="0" err="1">
                <a:solidFill>
                  <a:schemeClr val="bg1"/>
                </a:solidFill>
              </a:rPr>
              <a:t>derigueur</a:t>
            </a:r>
            <a:r>
              <a:rPr lang="en-US" dirty="0">
                <a:solidFill>
                  <a:schemeClr val="bg1"/>
                </a:solidFill>
              </a:rPr>
              <a:t>, angry activists with stepladders and paint-brushes went all down that covered way at the Summer Palace, expunging pictures of un-progressive myth. And tomorrow, when another generation succeeds to domination, everything may be different again, and all the values so painstakingly absorbed into the public consciousness may have to be ripped out of mind once more. </a:t>
            </a:r>
          </a:p>
        </p:txBody>
      </p:sp>
    </p:spTree>
    <p:extLst>
      <p:ext uri="{BB962C8B-B14F-4D97-AF65-F5344CB8AC3E}">
        <p14:creationId xmlns:p14="http://schemas.microsoft.com/office/powerpoint/2010/main" val="2633078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1D65-D029-4CDF-996A-DB276E801A8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5A3DCE-CAD2-4AD6-8838-B20727E4C17F}"/>
              </a:ext>
            </a:extLst>
          </p:cNvPr>
          <p:cNvSpPr>
            <a:spLocks noGrp="1"/>
          </p:cNvSpPr>
          <p:nvPr>
            <p:ph idx="1"/>
          </p:nvPr>
        </p:nvSpPr>
        <p:spPr/>
        <p:txBody>
          <a:bodyPr>
            <a:normAutofit fontScale="85000" lnSpcReduction="20000"/>
          </a:bodyPr>
          <a:lstStyle/>
          <a:p>
            <a:r>
              <a:rPr lang="en-US" dirty="0">
                <a:solidFill>
                  <a:schemeClr val="bg1"/>
                </a:solidFill>
              </a:rPr>
              <a:t>There is a blankness to this despotism. What is it? Who is it? Is it the people we see on the TV news, smiling benevolently at visiting delegates, or is it scoundrels out of sight? Is it noble at heart, or rotten? Is it genial Deng Xiaoping, or some up-and-coming tyrant we have never heard of? If you climb to the top of </a:t>
            </a:r>
            <a:r>
              <a:rPr lang="en-US" dirty="0" err="1">
                <a:solidFill>
                  <a:schemeClr val="bg1"/>
                </a:solidFill>
              </a:rPr>
              <a:t>Jingshan</a:t>
            </a:r>
            <a:r>
              <a:rPr lang="en-US" dirty="0">
                <a:solidFill>
                  <a:schemeClr val="bg1"/>
                </a:solidFill>
              </a:rPr>
              <a:t>, Coal Hill, the ornamental mount on which the last of the Ming emperors hanged himself from a locust tree, you may look down upon a string of pleasure-lakes. Their northern waters, within the </a:t>
            </a:r>
            <a:r>
              <a:rPr lang="en-US" dirty="0" err="1">
                <a:solidFill>
                  <a:schemeClr val="bg1"/>
                </a:solidFill>
              </a:rPr>
              <a:t>Benhai</a:t>
            </a:r>
            <a:r>
              <a:rPr lang="en-US" dirty="0">
                <a:solidFill>
                  <a:schemeClr val="bg1"/>
                </a:solidFill>
              </a:rPr>
              <a:t> Park, are alive with pleasure-craft, and their lakeside walks are always crowded. The southern lakes look dead and sterile. No rowing-boats skim their surfaces. No lovers take each other’s photographs. The building on their banks, contained within high walls, look rich but tightly shuttered, and only occasionally do you glimpse a big black car snaking its way down to </a:t>
            </a:r>
            <a:r>
              <a:rPr lang="en-US" dirty="0" err="1">
                <a:solidFill>
                  <a:schemeClr val="bg1"/>
                </a:solidFill>
              </a:rPr>
              <a:t>Changan</a:t>
            </a:r>
            <a:r>
              <a:rPr lang="en-US" dirty="0">
                <a:solidFill>
                  <a:schemeClr val="bg1"/>
                </a:solidFill>
              </a:rPr>
              <a:t>. </a:t>
            </a:r>
          </a:p>
        </p:txBody>
      </p:sp>
    </p:spTree>
    <p:extLst>
      <p:ext uri="{BB962C8B-B14F-4D97-AF65-F5344CB8AC3E}">
        <p14:creationId xmlns:p14="http://schemas.microsoft.com/office/powerpoint/2010/main" val="1011493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09F50-E607-40B1-A618-889A8CE207D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989FA0D-8536-4277-B220-98F45E6B314D}"/>
              </a:ext>
            </a:extLst>
          </p:cNvPr>
          <p:cNvSpPr>
            <a:spLocks noGrp="1"/>
          </p:cNvSpPr>
          <p:nvPr>
            <p:ph idx="1"/>
          </p:nvPr>
        </p:nvSpPr>
        <p:spPr/>
        <p:txBody>
          <a:bodyPr>
            <a:normAutofit fontScale="85000" lnSpcReduction="20000"/>
          </a:bodyPr>
          <a:lstStyle/>
          <a:p>
            <a:r>
              <a:rPr lang="en-US" dirty="0">
                <a:solidFill>
                  <a:schemeClr val="bg1"/>
                </a:solidFill>
              </a:rPr>
              <a:t>This is where that despotism resides. Behind those walls, beside those silent lakes, the condition of the Chinese is decided, whether by cynical opportunists shacked up with girls and Japanese electronics, or by somber philosophers bent over their calligraphy. The compound is called Zhongnanhai, and if it all look numb from </a:t>
            </a:r>
            <a:r>
              <a:rPr lang="en-US" dirty="0" err="1">
                <a:solidFill>
                  <a:schemeClr val="bg1"/>
                </a:solidFill>
              </a:rPr>
              <a:t>Jingshan</a:t>
            </a:r>
            <a:r>
              <a:rPr lang="en-US" dirty="0">
                <a:solidFill>
                  <a:schemeClr val="bg1"/>
                </a:solidFill>
              </a:rPr>
              <a:t>, it must really be full of gigantic thrust and calculation. Its main entrance is to the south, with tilted eaves and two great guardian lions. The red flag flies bravely on a mast outside, and within the gate an inner wall – the spirit wall of old China is inscribed with the cabalistic text “Serve the People” You cannot see past it, though. Two armed sentries stand there, with two more watchful over their shoulders. They look distinctly unwelcoming, even to Foreign guests, as they stare motionless and expressionless into the street: and sure enough, when I asked them if I could take a stroll inside Zhongnanhai, they seemed to think not. </a:t>
            </a:r>
          </a:p>
        </p:txBody>
      </p:sp>
    </p:spTree>
    <p:extLst>
      <p:ext uri="{BB962C8B-B14F-4D97-AF65-F5344CB8AC3E}">
        <p14:creationId xmlns:p14="http://schemas.microsoft.com/office/powerpoint/2010/main" val="3092334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AF465-2EB5-4A67-B13E-4B5E4406073E}"/>
              </a:ext>
            </a:extLst>
          </p:cNvPr>
          <p:cNvSpPr>
            <a:spLocks noGrp="1"/>
          </p:cNvSpPr>
          <p:nvPr>
            <p:ph type="title"/>
          </p:nvPr>
        </p:nvSpPr>
        <p:spPr/>
        <p:txBody>
          <a:bodyPr/>
          <a:lstStyle/>
          <a:p>
            <a:r>
              <a:rPr lang="en-US" dirty="0">
                <a:solidFill>
                  <a:schemeClr val="bg1"/>
                </a:solidFill>
              </a:rPr>
              <a:t>Manhattan (New York)  </a:t>
            </a:r>
          </a:p>
        </p:txBody>
      </p:sp>
      <p:sp>
        <p:nvSpPr>
          <p:cNvPr id="3" name="Content Placeholder 2">
            <a:extLst>
              <a:ext uri="{FF2B5EF4-FFF2-40B4-BE49-F238E27FC236}">
                <a16:creationId xmlns:a16="http://schemas.microsoft.com/office/drawing/2014/main" id="{DE92EF0D-6D9A-4013-912E-27813906C5B0}"/>
              </a:ext>
            </a:extLst>
          </p:cNvPr>
          <p:cNvSpPr>
            <a:spLocks noGrp="1"/>
          </p:cNvSpPr>
          <p:nvPr>
            <p:ph idx="1"/>
          </p:nvPr>
        </p:nvSpPr>
        <p:spPr/>
        <p:txBody>
          <a:bodyPr>
            <a:normAutofit fontScale="77500" lnSpcReduction="20000"/>
          </a:bodyPr>
          <a:lstStyle/>
          <a:p>
            <a:r>
              <a:rPr lang="en-US" dirty="0">
                <a:solidFill>
                  <a:schemeClr val="bg1"/>
                </a:solidFill>
              </a:rPr>
              <a:t>There is no affectation to tall this. It is true, if temporary. Long ago in New York a friend of mine expounded on American and European varieties of sincerity. The European kind, he theorized, was spontaneous, but did not always run deep. The American kind was embedded under layers of calculation and opportunism, but lay there true and profound beneath. As everyone knows, New Yorkers are Americans only more so, and at desperate moments of winter they cast off the national veneers to reveal the real kindness below. Anyway, even at the worst of times they are spared a particular </a:t>
            </a:r>
            <a:r>
              <a:rPr lang="en-US" dirty="0" err="1">
                <a:solidFill>
                  <a:schemeClr val="bg1"/>
                </a:solidFill>
              </a:rPr>
              <a:t>pretece</a:t>
            </a:r>
            <a:r>
              <a:rPr lang="en-US" dirty="0">
                <a:solidFill>
                  <a:schemeClr val="bg1"/>
                </a:solidFill>
              </a:rPr>
              <a:t> which has seized most of the rests of the Western world: they do not have to pretend to be Americans. It does not look silly when a New Yorker, white, black, brown or yellow, wears his baseball cap back to front. The New York rock singer sings his lyrics in his own dialect, not in a pastiche of somebody else’s and the slang of the streets is home-grown, fresh from local sources. The mass culture of this city, as of America as a whole, is altogether indigenous. </a:t>
            </a:r>
          </a:p>
        </p:txBody>
      </p:sp>
    </p:spTree>
    <p:extLst>
      <p:ext uri="{BB962C8B-B14F-4D97-AF65-F5344CB8AC3E}">
        <p14:creationId xmlns:p14="http://schemas.microsoft.com/office/powerpoint/2010/main" val="1773841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06067-667B-49A0-91FD-B6F464B0D34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D21C6DD-E839-4099-94A7-B45E27FDA706}"/>
              </a:ext>
            </a:extLst>
          </p:cNvPr>
          <p:cNvSpPr>
            <a:spLocks noGrp="1"/>
          </p:cNvSpPr>
          <p:nvPr>
            <p:ph idx="1"/>
          </p:nvPr>
        </p:nvSpPr>
        <p:spPr/>
        <p:txBody>
          <a:bodyPr>
            <a:normAutofit lnSpcReduction="10000"/>
          </a:bodyPr>
          <a:lstStyle/>
          <a:p>
            <a:r>
              <a:rPr lang="en-US" dirty="0">
                <a:solidFill>
                  <a:schemeClr val="bg1"/>
                </a:solidFill>
              </a:rPr>
              <a:t>God knows the Americans have never evolved a single racial identity, as the old melting-pot idea used to envisage, but as to national identity, no problem. Occasionally I do come across a Lebanese, a Haitian or a Jamaican who wants to go home to die, but for the most part, melting-pot or no melting-pot nearly all the immigrants I meet in New York are very happy to be American. They are eager to adopt all the traditional American attitudes, from working immensely long hours to exploiting the social security system or wearing their baseball caps back to front. </a:t>
            </a:r>
          </a:p>
        </p:txBody>
      </p:sp>
    </p:spTree>
    <p:extLst>
      <p:ext uri="{BB962C8B-B14F-4D97-AF65-F5344CB8AC3E}">
        <p14:creationId xmlns:p14="http://schemas.microsoft.com/office/powerpoint/2010/main" val="4073903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9E6D4-E375-49A6-A5A2-F14A181CBE9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C8128FF-4026-488C-975A-BF6514B7AF5C}"/>
              </a:ext>
            </a:extLst>
          </p:cNvPr>
          <p:cNvSpPr>
            <a:spLocks noGrp="1"/>
          </p:cNvSpPr>
          <p:nvPr>
            <p:ph idx="1"/>
          </p:nvPr>
        </p:nvSpPr>
        <p:spPr/>
        <p:txBody>
          <a:bodyPr>
            <a:normAutofit fontScale="92500" lnSpcReduction="20000"/>
          </a:bodyPr>
          <a:lstStyle/>
          <a:p>
            <a:r>
              <a:rPr lang="en-US" dirty="0">
                <a:solidFill>
                  <a:schemeClr val="bg1"/>
                </a:solidFill>
              </a:rPr>
              <a:t>They are not pretending to be Americans. If not in actual citizenship, or even all too often in legal residence, in true Jeffersonian essentials they are Americans. No doubt this organic confidence is partly multi-ethnical. American, and especially tis dazzling epitome New York, has a hundred different traditions to draw upon, absorbs them all, and makes nearly everyone feel at home. England, Germany, or even perhaps Australia, have not had much time to adjust to the idea of a nation-of-all-the-races: not only are they uncomfortable with their newcomers, they are uncomfortable with themselves. America has been welcoming its tired poor and huddled masses for centuries and, however awful its racial problems, at least offers a sense of national membership to all. </a:t>
            </a:r>
          </a:p>
        </p:txBody>
      </p:sp>
    </p:spTree>
    <p:extLst>
      <p:ext uri="{BB962C8B-B14F-4D97-AF65-F5344CB8AC3E}">
        <p14:creationId xmlns:p14="http://schemas.microsoft.com/office/powerpoint/2010/main" val="80597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6030-4FF8-4B08-ACA9-86C3F96AD13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5391DB-A7DD-4340-89D9-8565AFD3E78A}"/>
              </a:ext>
            </a:extLst>
          </p:cNvPr>
          <p:cNvSpPr>
            <a:spLocks noGrp="1"/>
          </p:cNvSpPr>
          <p:nvPr>
            <p:ph idx="1"/>
          </p:nvPr>
        </p:nvSpPr>
        <p:spPr/>
        <p:txBody>
          <a:bodyPr>
            <a:normAutofit fontScale="92500" lnSpcReduction="10000"/>
          </a:bodyPr>
          <a:lstStyle/>
          <a:p>
            <a:r>
              <a:rPr lang="en-US" dirty="0">
                <a:solidFill>
                  <a:schemeClr val="bg1"/>
                </a:solidFill>
              </a:rPr>
              <a:t>But it has another great advantage, when it comes to a sense of assurance: the advantage of being a superpower. Power is not only an aphrodisiac, it can be a tranquilizer too. It makes people easy – with themselves. Manhattan, the greatest of American cities – the only American city for me – does not need to ape any place else or reject any place either. It is altogether itself. It speaks a dozen languages, and they are all its own. In the bounty of its self-esteem, as the snow comes down, it can even make a stranger from a small and distant country feel that this most opulent, terrible, magnificent, demanding, alarming, squalid and spectacular metropolis has all the allure of a pair of old boots. </a:t>
            </a:r>
          </a:p>
        </p:txBody>
      </p:sp>
    </p:spTree>
    <p:extLst>
      <p:ext uri="{BB962C8B-B14F-4D97-AF65-F5344CB8AC3E}">
        <p14:creationId xmlns:p14="http://schemas.microsoft.com/office/powerpoint/2010/main" val="1231662652"/>
      </p:ext>
    </p:extLst>
  </p:cSld>
  <p:clrMapOvr>
    <a:masterClrMapping/>
  </p:clrMapOvr>
</p:sld>
</file>

<file path=ppt/theme/theme1.xml><?xml version="1.0" encoding="utf-8"?>
<a:theme xmlns:a="http://schemas.openxmlformats.org/drawingml/2006/main" name="ShapesVTI">
  <a:themeElements>
    <a:clrScheme name="Organic">
      <a:dk1>
        <a:srgbClr val="000000"/>
      </a:dk1>
      <a:lt1>
        <a:srgbClr val="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130</TotalTime>
  <Words>4145</Words>
  <Application>Microsoft Office PowerPoint</Application>
  <PresentationFormat>Widescreen</PresentationFormat>
  <Paragraphs>41</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Avenir Next LT Pro</vt:lpstr>
      <vt:lpstr>Calibri</vt:lpstr>
      <vt:lpstr>Tw Cen MT</vt:lpstr>
      <vt:lpstr>ShapesVTI</vt:lpstr>
      <vt:lpstr>Jan Morris: The World (Reading Comprehension + Literary Analysis) </vt:lpstr>
      <vt:lpstr>Egypt </vt:lpstr>
      <vt:lpstr>PowerPoint Presentation</vt:lpstr>
      <vt:lpstr>PowerPoint Presentation</vt:lpstr>
      <vt:lpstr>Lebanon</vt:lpstr>
      <vt:lpstr>PowerPoint Presentation</vt:lpstr>
      <vt:lpstr>Iran </vt:lpstr>
      <vt:lpstr>PowerPoint Presentation</vt:lpstr>
      <vt:lpstr>PowerPoint Presentation</vt:lpstr>
      <vt:lpstr>Baghdad</vt:lpstr>
      <vt:lpstr>PowerPoint Presentation</vt:lpstr>
      <vt:lpstr>PowerPoint Presentation</vt:lpstr>
      <vt:lpstr>PowerPoint Presentation</vt:lpstr>
      <vt:lpstr>PowerPoint Presentation</vt:lpstr>
      <vt:lpstr>Darjeeling - a hill-resort of the British Raj in India</vt:lpstr>
      <vt:lpstr>PowerPoint Presentation</vt:lpstr>
      <vt:lpstr>PowerPoint Presentation</vt:lpstr>
      <vt:lpstr>Singapore </vt:lpstr>
      <vt:lpstr>PowerPoint Presentation</vt:lpstr>
      <vt:lpstr>PowerPoint Presentation</vt:lpstr>
      <vt:lpstr>China </vt:lpstr>
      <vt:lpstr>PowerPoint Presentation</vt:lpstr>
      <vt:lpstr>PowerPoint Presentation</vt:lpstr>
      <vt:lpstr>Manhattan (New York)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 Morris: The World </dc:title>
  <dc:creator>맹 예원</dc:creator>
  <cp:lastModifiedBy>맹 예원</cp:lastModifiedBy>
  <cp:revision>14</cp:revision>
  <dcterms:created xsi:type="dcterms:W3CDTF">2020-07-12T06:08:05Z</dcterms:created>
  <dcterms:modified xsi:type="dcterms:W3CDTF">2020-07-12T08:18:24Z</dcterms:modified>
</cp:coreProperties>
</file>