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3" d="100"/>
          <a:sy n="93" d="100"/>
        </p:scale>
        <p:origin x="25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02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6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430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059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302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265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960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66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264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83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197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8660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61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666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90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8606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268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7024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5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800" i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72CA733A-8D25-4E63-8273-CC14052E0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id="{8D540E9D-638A-430D-9C30-EB77960F5B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05" r="-1" b="13372"/>
          <a:stretch/>
        </p:blipFill>
        <p:spPr>
          <a:xfrm>
            <a:off x="-1" y="-2"/>
            <a:ext cx="12198915" cy="6857999"/>
          </a:xfrm>
          <a:prstGeom prst="rect">
            <a:avLst/>
          </a:prstGeom>
        </p:spPr>
      </p:pic>
      <p:sp>
        <p:nvSpPr>
          <p:cNvPr id="21" name="Rectangle 10">
            <a:extLst>
              <a:ext uri="{FF2B5EF4-FFF2-40B4-BE49-F238E27FC236}">
                <a16:creationId xmlns:a16="http://schemas.microsoft.com/office/drawing/2014/main" id="{6B28264E-43F8-4339-BE92-AA6B94D40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4220681"/>
            <a:ext cx="12188952" cy="2637319"/>
          </a:xfrm>
          <a:prstGeom prst="rect">
            <a:avLst/>
          </a:prstGeom>
          <a:gradFill>
            <a:gsLst>
              <a:gs pos="42000">
                <a:schemeClr val="bg1">
                  <a:alpha val="23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FA6038-7FEB-4963-B92F-03E0F216F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4406537"/>
            <a:ext cx="9440034" cy="1088336"/>
          </a:xfrm>
        </p:spPr>
        <p:txBody>
          <a:bodyPr>
            <a:normAutofit/>
          </a:bodyPr>
          <a:lstStyle/>
          <a:p>
            <a:r>
              <a:rPr lang="en-US" sz="4800" dirty="0"/>
              <a:t>Components of Drama: Drama UNIT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19CC2-59F1-4348-9D23-0CD8DB260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5494872"/>
            <a:ext cx="9440034" cy="62161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B8A014"/>
                </a:solidFill>
              </a:rPr>
              <a:t>Secondary 2 English ILBC Tr. </a:t>
            </a:r>
            <a:r>
              <a:rPr lang="en-US" dirty="0" err="1">
                <a:solidFill>
                  <a:srgbClr val="B8A014"/>
                </a:solidFill>
              </a:rPr>
              <a:t>Maing</a:t>
            </a:r>
            <a:endParaRPr lang="en-US" dirty="0">
              <a:solidFill>
                <a:srgbClr val="B8A0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699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54873-94FC-4D5C-B37D-E0116A864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Drama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58F7D-2FB2-45EC-A1E3-76F82164B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Components of play: script, costume, setting, stage, characters, props, audience </a:t>
            </a:r>
          </a:p>
          <a:p>
            <a:r>
              <a:rPr lang="en-US" dirty="0"/>
              <a:t>Example of a play about a play “Noises Off”: both the front and the back of the stage (a rotating stage, setting: a house) shown to the audience – audience able to reflect about what happens at the back of the stage (preparations for  play) </a:t>
            </a:r>
          </a:p>
          <a:p>
            <a:r>
              <a:rPr lang="en-US" dirty="0"/>
              <a:t>Other examples: Macbeth: themes of struggle for power and the repercussions </a:t>
            </a:r>
          </a:p>
          <a:p>
            <a:r>
              <a:rPr lang="en-US" dirty="0"/>
              <a:t>Master Harold and the Boys: the ballroom dance (art as a tool/lack of boundaries) changing relationship dynamics: distance between parents and </a:t>
            </a:r>
            <a:r>
              <a:rPr lang="en-US" dirty="0" err="1"/>
              <a:t>Hally</a:t>
            </a:r>
            <a:r>
              <a:rPr lang="en-US" dirty="0"/>
              <a:t> (physical and psychological) alcoholic father: lack of parents in household and role of the “boys” in running the household/ significance of motifs like kite and bench </a:t>
            </a:r>
          </a:p>
          <a:p>
            <a:r>
              <a:rPr lang="en-US" dirty="0"/>
              <a:t>A Doll’s House: the stage itself being the household (“A Doll’s House”) </a:t>
            </a:r>
          </a:p>
        </p:txBody>
      </p:sp>
    </p:spTree>
    <p:extLst>
      <p:ext uri="{BB962C8B-B14F-4D97-AF65-F5344CB8AC3E}">
        <p14:creationId xmlns:p14="http://schemas.microsoft.com/office/powerpoint/2010/main" val="780380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E2ABF-239E-461C-89EA-F1613C726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Drama Unit (Textbook notes)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8F105-6D84-483F-8211-143070AC4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Chapter 1) </a:t>
            </a:r>
            <a:r>
              <a:rPr lang="en-US" dirty="0"/>
              <a:t>Playscript: instructions for staging and setting; stage movement and directions </a:t>
            </a:r>
          </a:p>
          <a:p>
            <a:r>
              <a:rPr lang="en-US" dirty="0"/>
              <a:t>Example: parody of Sound and the Fury (and the depiction about time) and hence the play will have the couple on a date repeat the same scene repeatedly with the ring of bell (the notion of time and lack of agency of the characters being experimented) </a:t>
            </a:r>
          </a:p>
          <a:p>
            <a:r>
              <a:rPr lang="en-US" b="1" dirty="0"/>
              <a:t>Chapter 2) </a:t>
            </a:r>
            <a:r>
              <a:rPr lang="en-US" dirty="0"/>
              <a:t>Dramatic Techniques: Setting/ Atmosphere/ Character/ Drama (including films) </a:t>
            </a:r>
          </a:p>
          <a:p>
            <a:r>
              <a:rPr lang="en-US" b="1" dirty="0"/>
              <a:t>Chapter 3) </a:t>
            </a:r>
            <a:r>
              <a:rPr lang="en-US" dirty="0"/>
              <a:t>Settings and Opening (Scenery/ Props/ Lightning/ Sound Effects) </a:t>
            </a:r>
          </a:p>
        </p:txBody>
      </p:sp>
    </p:spTree>
    <p:extLst>
      <p:ext uri="{BB962C8B-B14F-4D97-AF65-F5344CB8AC3E}">
        <p14:creationId xmlns:p14="http://schemas.microsoft.com/office/powerpoint/2010/main" val="1452531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BC916-CFE3-44D8-8D55-0A888699D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AF12E-CF4D-4CC9-80D5-9781D56DF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Chapter 4) </a:t>
            </a:r>
            <a:r>
              <a:rPr lang="en-US" dirty="0"/>
              <a:t>Plot: Exposition/ Rising Action (Conflict), Climax, Falling Action, Denouement (Resolution) </a:t>
            </a:r>
          </a:p>
          <a:p>
            <a:r>
              <a:rPr lang="en-US" b="1" dirty="0"/>
              <a:t>Chapter 5) </a:t>
            </a:r>
            <a:r>
              <a:rPr lang="en-US" dirty="0"/>
              <a:t>Characters: what they say, what words author uses to describe what they speak, what they do </a:t>
            </a:r>
          </a:p>
          <a:p>
            <a:r>
              <a:rPr lang="en-US" b="1" dirty="0"/>
              <a:t>Chapter 6)</a:t>
            </a:r>
            <a:r>
              <a:rPr lang="en-US" dirty="0"/>
              <a:t> Comedy (vs. Tragedy) </a:t>
            </a:r>
          </a:p>
          <a:p>
            <a:r>
              <a:rPr lang="en-US" b="1" dirty="0"/>
              <a:t>Chapter 7) </a:t>
            </a:r>
            <a:r>
              <a:rPr lang="en-US" dirty="0"/>
              <a:t>Improvising a scene (Making the scene flow as we build on it rather than sticking verbatim entirely to the playscript) </a:t>
            </a:r>
          </a:p>
          <a:p>
            <a:r>
              <a:rPr lang="en-US" b="1" dirty="0"/>
              <a:t>Chapter 8)</a:t>
            </a:r>
            <a:r>
              <a:rPr lang="en-US" dirty="0"/>
              <a:t> Directing a scene (stage directions/ strategies) </a:t>
            </a:r>
          </a:p>
        </p:txBody>
      </p:sp>
    </p:spTree>
    <p:extLst>
      <p:ext uri="{BB962C8B-B14F-4D97-AF65-F5344CB8AC3E}">
        <p14:creationId xmlns:p14="http://schemas.microsoft.com/office/powerpoint/2010/main" val="4949797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RegularSeed_2SEEDS">
      <a:dk1>
        <a:srgbClr val="000000"/>
      </a:dk1>
      <a:lt1>
        <a:srgbClr val="FFFFFF"/>
      </a:lt1>
      <a:dk2>
        <a:srgbClr val="244041"/>
      </a:dk2>
      <a:lt2>
        <a:srgbClr val="ECEDF0"/>
      </a:lt2>
      <a:accent1>
        <a:srgbClr val="B8A014"/>
      </a:accent1>
      <a:accent2>
        <a:srgbClr val="E77C29"/>
      </a:accent2>
      <a:accent3>
        <a:srgbClr val="87AE1F"/>
      </a:accent3>
      <a:accent4>
        <a:srgbClr val="176ED5"/>
      </a:accent4>
      <a:accent5>
        <a:srgbClr val="4E54EB"/>
      </a:accent5>
      <a:accent6>
        <a:srgbClr val="8047DE"/>
      </a:accent6>
      <a:hlink>
        <a:srgbClr val="7481D0"/>
      </a:hlink>
      <a:folHlink>
        <a:srgbClr val="878787"/>
      </a:folHlink>
    </a:clrScheme>
    <a:fontScheme name="Slate">
      <a:majorFont>
        <a:latin typeface="Goudy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oudy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368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Goudy Old Style</vt:lpstr>
      <vt:lpstr>Wingdings 2</vt:lpstr>
      <vt:lpstr>SlateVTI</vt:lpstr>
      <vt:lpstr>Components of Drama: Drama UNIT  </vt:lpstr>
      <vt:lpstr>Introduction to Drama</vt:lpstr>
      <vt:lpstr>Drama Unit (Textbook notes)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Components of Drama </dc:title>
  <dc:creator>맹 예원</dc:creator>
  <cp:lastModifiedBy>맹 예원</cp:lastModifiedBy>
  <cp:revision>5</cp:revision>
  <dcterms:created xsi:type="dcterms:W3CDTF">2020-06-14T07:51:20Z</dcterms:created>
  <dcterms:modified xsi:type="dcterms:W3CDTF">2020-06-15T06:52:21Z</dcterms:modified>
</cp:coreProperties>
</file>