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76" r:id="rId3"/>
    <p:sldId id="257" r:id="rId4"/>
    <p:sldId id="258" r:id="rId5"/>
    <p:sldId id="377" r:id="rId6"/>
    <p:sldId id="259" r:id="rId7"/>
    <p:sldId id="260" r:id="rId8"/>
    <p:sldId id="378" r:id="rId9"/>
    <p:sldId id="278" r:id="rId10"/>
    <p:sldId id="261" r:id="rId11"/>
    <p:sldId id="379" r:id="rId12"/>
    <p:sldId id="262" r:id="rId13"/>
    <p:sldId id="263" r:id="rId14"/>
    <p:sldId id="375" r:id="rId15"/>
    <p:sldId id="264" r:id="rId16"/>
    <p:sldId id="265" r:id="rId17"/>
    <p:sldId id="380" r:id="rId18"/>
    <p:sldId id="266" r:id="rId19"/>
    <p:sldId id="267" r:id="rId20"/>
    <p:sldId id="381" r:id="rId21"/>
    <p:sldId id="268" r:id="rId22"/>
    <p:sldId id="269" r:id="rId23"/>
    <p:sldId id="382" r:id="rId24"/>
    <p:sldId id="270" r:id="rId25"/>
    <p:sldId id="271" r:id="rId26"/>
    <p:sldId id="383" r:id="rId27"/>
    <p:sldId id="272" r:id="rId28"/>
    <p:sldId id="273" r:id="rId29"/>
    <p:sldId id="384" r:id="rId30"/>
    <p:sldId id="274" r:id="rId31"/>
    <p:sldId id="275" r:id="rId32"/>
    <p:sldId id="276" r:id="rId33"/>
    <p:sldId id="277" r:id="rId34"/>
    <p:sldId id="279" r:id="rId35"/>
    <p:sldId id="280" r:id="rId36"/>
    <p:sldId id="281" r:id="rId37"/>
    <p:sldId id="373" r:id="rId38"/>
    <p:sldId id="374" r:id="rId39"/>
    <p:sldId id="282" r:id="rId40"/>
    <p:sldId id="283" r:id="rId41"/>
    <p:sldId id="284" r:id="rId42"/>
    <p:sldId id="285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  <p:sldId id="305" r:id="rId61"/>
    <p:sldId id="306" r:id="rId62"/>
    <p:sldId id="307" r:id="rId63"/>
    <p:sldId id="308" r:id="rId64"/>
    <p:sldId id="309" r:id="rId65"/>
    <p:sldId id="310" r:id="rId66"/>
    <p:sldId id="311" r:id="rId67"/>
    <p:sldId id="312" r:id="rId68"/>
    <p:sldId id="313" r:id="rId69"/>
    <p:sldId id="314" r:id="rId70"/>
    <p:sldId id="315" r:id="rId71"/>
    <p:sldId id="316" r:id="rId72"/>
    <p:sldId id="317" r:id="rId73"/>
    <p:sldId id="318" r:id="rId74"/>
    <p:sldId id="319" r:id="rId75"/>
    <p:sldId id="320" r:id="rId76"/>
    <p:sldId id="321" r:id="rId77"/>
    <p:sldId id="322" r:id="rId78"/>
    <p:sldId id="323" r:id="rId79"/>
    <p:sldId id="324" r:id="rId80"/>
    <p:sldId id="325" r:id="rId81"/>
    <p:sldId id="326" r:id="rId82"/>
    <p:sldId id="327" r:id="rId83"/>
    <p:sldId id="328" r:id="rId84"/>
    <p:sldId id="329" r:id="rId85"/>
    <p:sldId id="330" r:id="rId86"/>
    <p:sldId id="331" r:id="rId87"/>
    <p:sldId id="332" r:id="rId88"/>
    <p:sldId id="333" r:id="rId89"/>
    <p:sldId id="334" r:id="rId90"/>
    <p:sldId id="335" r:id="rId91"/>
    <p:sldId id="336" r:id="rId92"/>
    <p:sldId id="337" r:id="rId93"/>
    <p:sldId id="338" r:id="rId94"/>
    <p:sldId id="339" r:id="rId95"/>
    <p:sldId id="340" r:id="rId96"/>
    <p:sldId id="341" r:id="rId97"/>
    <p:sldId id="342" r:id="rId98"/>
    <p:sldId id="343" r:id="rId99"/>
    <p:sldId id="344" r:id="rId100"/>
    <p:sldId id="345" r:id="rId101"/>
    <p:sldId id="346" r:id="rId102"/>
    <p:sldId id="347" r:id="rId103"/>
    <p:sldId id="348" r:id="rId104"/>
    <p:sldId id="349" r:id="rId105"/>
    <p:sldId id="350" r:id="rId106"/>
    <p:sldId id="351" r:id="rId107"/>
    <p:sldId id="352" r:id="rId108"/>
    <p:sldId id="353" r:id="rId109"/>
    <p:sldId id="354" r:id="rId110"/>
    <p:sldId id="355" r:id="rId111"/>
    <p:sldId id="356" r:id="rId112"/>
    <p:sldId id="357" r:id="rId113"/>
    <p:sldId id="358" r:id="rId114"/>
    <p:sldId id="359" r:id="rId115"/>
    <p:sldId id="360" r:id="rId116"/>
    <p:sldId id="361" r:id="rId117"/>
    <p:sldId id="362" r:id="rId118"/>
    <p:sldId id="363" r:id="rId119"/>
    <p:sldId id="364" r:id="rId120"/>
    <p:sldId id="365" r:id="rId121"/>
    <p:sldId id="366" r:id="rId122"/>
    <p:sldId id="367" r:id="rId123"/>
    <p:sldId id="372" r:id="rId1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9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" y="4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disperse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 result for disperse">
            <a:extLst>
              <a:ext uri="{FF2B5EF4-FFF2-40B4-BE49-F238E27FC236}">
                <a16:creationId xmlns:a16="http://schemas.microsoft.com/office/drawing/2014/main" id="{FD71E8D2-4060-4EB0-A529-4BB355D7EA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8" t="8577" b="514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9D2EA0-ACD5-43CA-8FDE-F6CF3CB56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endParaRPr lang="en-US" sz="480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785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Scatter, dissipate, spread, disseminate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Adjacent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DE56D1-E861-4412-8EC1-FAD228722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mage result for adjacent">
            <a:extLst>
              <a:ext uri="{FF2B5EF4-FFF2-40B4-BE49-F238E27FC236}">
                <a16:creationId xmlns:a16="http://schemas.microsoft.com/office/drawing/2014/main" id="{405526BE-2C8F-49A4-B546-6C4A1DE77F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71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Nearby, neighboring, adjoining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Sequence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7EBFDB7D-DD97-44CE-AFFB-458781A3D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Image result for sequence">
            <a:extLst>
              <a:ext uri="{FF2B5EF4-FFF2-40B4-BE49-F238E27FC236}">
                <a16:creationId xmlns:a16="http://schemas.microsoft.com/office/drawing/2014/main" id="{452B19A4-84F3-47E6-86DA-C14EFD706B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" t="19667" r="21904"/>
          <a:stretch/>
        </p:blipFill>
        <p:spPr bwMode="auto">
          <a:xfrm>
            <a:off x="20" y="0"/>
            <a:ext cx="9272902" cy="6858000"/>
          </a:xfrm>
          <a:custGeom>
            <a:avLst/>
            <a:gdLst/>
            <a:ahLst/>
            <a:cxnLst/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Freeform 5">
            <a:extLst>
              <a:ext uri="{FF2B5EF4-FFF2-40B4-BE49-F238E27FC236}">
                <a16:creationId xmlns:a16="http://schemas.microsoft.com/office/drawing/2014/main" id="{50F864A1-23CF-4954-887F-3C4458622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160561" y="1348782"/>
            <a:ext cx="935037" cy="824315"/>
          </a:xfrm>
          <a:custGeom>
            <a:avLst/>
            <a:gdLst>
              <a:gd name="T0" fmla="*/ 225 w 785"/>
              <a:gd name="T1" fmla="*/ 692 h 692"/>
              <a:gd name="T2" fmla="*/ 177 w 785"/>
              <a:gd name="T3" fmla="*/ 665 h 692"/>
              <a:gd name="T4" fmla="*/ 9 w 785"/>
              <a:gd name="T5" fmla="*/ 374 h 692"/>
              <a:gd name="T6" fmla="*/ 9 w 785"/>
              <a:gd name="T7" fmla="*/ 318 h 692"/>
              <a:gd name="T8" fmla="*/ 177 w 785"/>
              <a:gd name="T9" fmla="*/ 27 h 692"/>
              <a:gd name="T10" fmla="*/ 225 w 785"/>
              <a:gd name="T11" fmla="*/ 0 h 692"/>
              <a:gd name="T12" fmla="*/ 561 w 785"/>
              <a:gd name="T13" fmla="*/ 0 h 692"/>
              <a:gd name="T14" fmla="*/ 609 w 785"/>
              <a:gd name="T15" fmla="*/ 27 h 692"/>
              <a:gd name="T16" fmla="*/ 777 w 785"/>
              <a:gd name="T17" fmla="*/ 318 h 692"/>
              <a:gd name="T18" fmla="*/ 777 w 785"/>
              <a:gd name="T19" fmla="*/ 374 h 692"/>
              <a:gd name="T20" fmla="*/ 609 w 785"/>
              <a:gd name="T21" fmla="*/ 665 h 692"/>
              <a:gd name="T22" fmla="*/ 561 w 785"/>
              <a:gd name="T23" fmla="*/ 692 h 692"/>
              <a:gd name="T24" fmla="*/ 225 w 785"/>
              <a:gd name="T25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5" h="692">
                <a:moveTo>
                  <a:pt x="225" y="692"/>
                </a:moveTo>
                <a:cubicBezTo>
                  <a:pt x="207" y="692"/>
                  <a:pt x="185" y="680"/>
                  <a:pt x="177" y="665"/>
                </a:cubicBezTo>
                <a:cubicBezTo>
                  <a:pt x="9" y="374"/>
                  <a:pt x="9" y="374"/>
                  <a:pt x="9" y="374"/>
                </a:cubicBezTo>
                <a:cubicBezTo>
                  <a:pt x="0" y="358"/>
                  <a:pt x="0" y="334"/>
                  <a:pt x="9" y="318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85" y="12"/>
                  <a:pt x="207" y="0"/>
                  <a:pt x="225" y="0"/>
                </a:cubicBezTo>
                <a:cubicBezTo>
                  <a:pt x="561" y="0"/>
                  <a:pt x="561" y="0"/>
                  <a:pt x="561" y="0"/>
                </a:cubicBezTo>
                <a:cubicBezTo>
                  <a:pt x="578" y="0"/>
                  <a:pt x="600" y="12"/>
                  <a:pt x="609" y="27"/>
                </a:cubicBezTo>
                <a:cubicBezTo>
                  <a:pt x="777" y="318"/>
                  <a:pt x="777" y="318"/>
                  <a:pt x="777" y="318"/>
                </a:cubicBezTo>
                <a:cubicBezTo>
                  <a:pt x="785" y="334"/>
                  <a:pt x="785" y="358"/>
                  <a:pt x="777" y="374"/>
                </a:cubicBezTo>
                <a:cubicBezTo>
                  <a:pt x="609" y="665"/>
                  <a:pt x="609" y="665"/>
                  <a:pt x="609" y="665"/>
                </a:cubicBezTo>
                <a:cubicBezTo>
                  <a:pt x="600" y="680"/>
                  <a:pt x="578" y="692"/>
                  <a:pt x="561" y="692"/>
                </a:cubicBezTo>
                <a:lnTo>
                  <a:pt x="225" y="692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5">
            <a:extLst>
              <a:ext uri="{FF2B5EF4-FFF2-40B4-BE49-F238E27FC236}">
                <a16:creationId xmlns:a16="http://schemas.microsoft.com/office/drawing/2014/main" id="{8D313E8C-7457-407E-BDA5-EACA44D38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960661" y="1000124"/>
            <a:ext cx="762167" cy="671915"/>
          </a:xfrm>
          <a:custGeom>
            <a:avLst/>
            <a:gdLst>
              <a:gd name="T0" fmla="*/ 225 w 785"/>
              <a:gd name="T1" fmla="*/ 692 h 692"/>
              <a:gd name="T2" fmla="*/ 177 w 785"/>
              <a:gd name="T3" fmla="*/ 665 h 692"/>
              <a:gd name="T4" fmla="*/ 9 w 785"/>
              <a:gd name="T5" fmla="*/ 374 h 692"/>
              <a:gd name="T6" fmla="*/ 9 w 785"/>
              <a:gd name="T7" fmla="*/ 318 h 692"/>
              <a:gd name="T8" fmla="*/ 177 w 785"/>
              <a:gd name="T9" fmla="*/ 27 h 692"/>
              <a:gd name="T10" fmla="*/ 225 w 785"/>
              <a:gd name="T11" fmla="*/ 0 h 692"/>
              <a:gd name="T12" fmla="*/ 561 w 785"/>
              <a:gd name="T13" fmla="*/ 0 h 692"/>
              <a:gd name="T14" fmla="*/ 609 w 785"/>
              <a:gd name="T15" fmla="*/ 27 h 692"/>
              <a:gd name="T16" fmla="*/ 777 w 785"/>
              <a:gd name="T17" fmla="*/ 318 h 692"/>
              <a:gd name="T18" fmla="*/ 777 w 785"/>
              <a:gd name="T19" fmla="*/ 374 h 692"/>
              <a:gd name="T20" fmla="*/ 609 w 785"/>
              <a:gd name="T21" fmla="*/ 665 h 692"/>
              <a:gd name="T22" fmla="*/ 561 w 785"/>
              <a:gd name="T23" fmla="*/ 692 h 692"/>
              <a:gd name="T24" fmla="*/ 225 w 785"/>
              <a:gd name="T25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5" h="692">
                <a:moveTo>
                  <a:pt x="225" y="692"/>
                </a:moveTo>
                <a:cubicBezTo>
                  <a:pt x="207" y="692"/>
                  <a:pt x="185" y="680"/>
                  <a:pt x="177" y="665"/>
                </a:cubicBezTo>
                <a:cubicBezTo>
                  <a:pt x="9" y="374"/>
                  <a:pt x="9" y="374"/>
                  <a:pt x="9" y="374"/>
                </a:cubicBezTo>
                <a:cubicBezTo>
                  <a:pt x="0" y="358"/>
                  <a:pt x="0" y="334"/>
                  <a:pt x="9" y="318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85" y="12"/>
                  <a:pt x="207" y="0"/>
                  <a:pt x="225" y="0"/>
                </a:cubicBezTo>
                <a:cubicBezTo>
                  <a:pt x="561" y="0"/>
                  <a:pt x="561" y="0"/>
                  <a:pt x="561" y="0"/>
                </a:cubicBezTo>
                <a:cubicBezTo>
                  <a:pt x="578" y="0"/>
                  <a:pt x="600" y="12"/>
                  <a:pt x="609" y="27"/>
                </a:cubicBezTo>
                <a:cubicBezTo>
                  <a:pt x="777" y="318"/>
                  <a:pt x="777" y="318"/>
                  <a:pt x="777" y="318"/>
                </a:cubicBezTo>
                <a:cubicBezTo>
                  <a:pt x="785" y="334"/>
                  <a:pt x="785" y="358"/>
                  <a:pt x="777" y="374"/>
                </a:cubicBezTo>
                <a:cubicBezTo>
                  <a:pt x="609" y="665"/>
                  <a:pt x="609" y="665"/>
                  <a:pt x="609" y="665"/>
                </a:cubicBezTo>
                <a:cubicBezTo>
                  <a:pt x="600" y="680"/>
                  <a:pt x="578" y="692"/>
                  <a:pt x="561" y="692"/>
                </a:cubicBezTo>
                <a:lnTo>
                  <a:pt x="225" y="692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99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Progression, series, string, succession; order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Detect 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70">
            <a:extLst>
              <a:ext uri="{FF2B5EF4-FFF2-40B4-BE49-F238E27FC236}">
                <a16:creationId xmlns:a16="http://schemas.microsoft.com/office/drawing/2014/main" id="{53BB5D57-6178-4F62-B472-0312F6D95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5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Image result for detect">
            <a:extLst>
              <a:ext uri="{FF2B5EF4-FFF2-40B4-BE49-F238E27FC236}">
                <a16:creationId xmlns:a16="http://schemas.microsoft.com/office/drawing/2014/main" id="{568077E0-F123-4BCF-8C7A-C63C9C61F6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90" b="1"/>
          <a:stretch/>
        </p:blipFill>
        <p:spPr bwMode="auto">
          <a:xfrm>
            <a:off x="643467" y="643467"/>
            <a:ext cx="10905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72">
            <a:extLst>
              <a:ext uri="{FF2B5EF4-FFF2-40B4-BE49-F238E27FC236}">
                <a16:creationId xmlns:a16="http://schemas.microsoft.com/office/drawing/2014/main" id="{4C61BD32-7542-4D52-BA5A-3ADE869BF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86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Discover, find, identify, recognize, sense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Flexible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1" name="Rectangle 70">
            <a:extLst>
              <a:ext uri="{FF2B5EF4-FFF2-40B4-BE49-F238E27FC236}">
                <a16:creationId xmlns:a16="http://schemas.microsoft.com/office/drawing/2014/main" id="{82A5F716-98EF-42EF-A471-87C6DFDCC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42" name="Freeform: Shape 72">
            <a:extLst>
              <a:ext uri="{FF2B5EF4-FFF2-40B4-BE49-F238E27FC236}">
                <a16:creationId xmlns:a16="http://schemas.microsoft.com/office/drawing/2014/main" id="{B87687D8-4EF1-4EF2-BF7E-74BB4A3D1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30093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026" name="Picture 2" descr="Image result for flexible">
            <a:extLst>
              <a:ext uri="{FF2B5EF4-FFF2-40B4-BE49-F238E27FC236}">
                <a16:creationId xmlns:a16="http://schemas.microsoft.com/office/drawing/2014/main" id="{3B04D32E-F373-4107-81B9-A2D396D1BE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8"/>
          <a:stretch/>
        </p:blipFill>
        <p:spPr bwMode="auto">
          <a:xfrm>
            <a:off x="2354578" y="544297"/>
            <a:ext cx="7761924" cy="5343065"/>
          </a:xfrm>
          <a:custGeom>
            <a:avLst/>
            <a:gdLst/>
            <a:ahLst/>
            <a:cxnLst/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65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Pliable, bendable, adaptable, adjustable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Surpass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8055"/>
            <a:ext cx="9181081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Image result for surpass">
            <a:extLst>
              <a:ext uri="{FF2B5EF4-FFF2-40B4-BE49-F238E27FC236}">
                <a16:creationId xmlns:a16="http://schemas.microsoft.com/office/drawing/2014/main" id="{0A78DE55-B6E4-49FE-9945-C7124D315E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628"/>
          <a:stretch/>
        </p:blipFill>
        <p:spPr bwMode="auto">
          <a:xfrm>
            <a:off x="741023" y="731673"/>
            <a:ext cx="8621342" cy="539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12738" y="448055"/>
            <a:ext cx="1920339" cy="3801257"/>
          </a:xfrm>
          <a:prstGeom prst="rect">
            <a:avLst/>
          </a:prstGeom>
          <a:solidFill>
            <a:srgbClr val="7386A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12740" y="4419227"/>
            <a:ext cx="1920338" cy="1979852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486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Exceed, outrun, be higher than, excel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Invariable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70">
            <a:extLst>
              <a:ext uri="{FF2B5EF4-FFF2-40B4-BE49-F238E27FC236}">
                <a16:creationId xmlns:a16="http://schemas.microsoft.com/office/drawing/2014/main" id="{53BB5D57-6178-4F62-B472-0312F6D95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68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Image result for invariable">
            <a:extLst>
              <a:ext uri="{FF2B5EF4-FFF2-40B4-BE49-F238E27FC236}">
                <a16:creationId xmlns:a16="http://schemas.microsoft.com/office/drawing/2014/main" id="{3972C2F1-D7F8-4BB1-932C-080FD88A1E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96" r="1" b="16514"/>
          <a:stretch/>
        </p:blipFill>
        <p:spPr bwMode="auto">
          <a:xfrm>
            <a:off x="643467" y="643467"/>
            <a:ext cx="10905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4C61BD32-7542-4D52-BA5A-3ADE869BF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11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Constant, consistent, unchanging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Dramatic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dramatic">
            <a:extLst>
              <a:ext uri="{FF2B5EF4-FFF2-40B4-BE49-F238E27FC236}">
                <a16:creationId xmlns:a16="http://schemas.microsoft.com/office/drawing/2014/main" id="{61DD8A18-80F7-41B9-9480-EC22F347BD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15" b="483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644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Striking, significant, impressive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master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master">
            <a:extLst>
              <a:ext uri="{FF2B5EF4-FFF2-40B4-BE49-F238E27FC236}">
                <a16:creationId xmlns:a16="http://schemas.microsoft.com/office/drawing/2014/main" id="{EE1C47AC-83BF-482C-B436-8DDF07A3FA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3" b="2886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69BBA9B-8F4E-4D2B-BEFA-41A475443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51012D1-8033-40B1-9EC0-91390FFC7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291F021-C45C-4D44-A2B8-A789E386C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93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Learn thoroughly, learn, acquire; control, manage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assimilate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A8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86C1C7-7AD6-4BF9-A33F-6785994A1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Image result for assimilate">
            <a:extLst>
              <a:ext uri="{FF2B5EF4-FFF2-40B4-BE49-F238E27FC236}">
                <a16:creationId xmlns:a16="http://schemas.microsoft.com/office/drawing/2014/main" id="{446FAF6C-EFAF-475E-8F92-75FFD9B3E5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6" r="10929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713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Absorb, take in, digest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overwhelming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Powerful, enormous, compelling, tremendous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curious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Inquisitive, questioning, inquiring; strange, mysterious, extraordinary 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Alteration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change, modification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Consequence </a:t>
            </a:r>
          </a:p>
        </p:txBody>
      </p:sp>
    </p:spTree>
    <p:extLst>
      <p:ext uri="{BB962C8B-B14F-4D97-AF65-F5344CB8AC3E}">
        <p14:creationId xmlns:p14="http://schemas.microsoft.com/office/powerpoint/2010/main" val="18936738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Result, effect, ramification, outcome; importance, significance</a:t>
            </a:r>
          </a:p>
        </p:txBody>
      </p:sp>
    </p:spTree>
    <p:extLst>
      <p:ext uri="{BB962C8B-B14F-4D97-AF65-F5344CB8AC3E}">
        <p14:creationId xmlns:p14="http://schemas.microsoft.com/office/powerpoint/2010/main" val="245176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Deceive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Mislead, delude, cheat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ample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Sizable, large, spacious, vast; plentiful, abundant, more than enough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resilient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Quick to recover, easy to recover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detach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Separate, disconnect, disengage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Account 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Description, report, narrative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equilibrium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Balance, </a:t>
            </a:r>
            <a:r>
              <a:rPr lang="en-US" sz="6600" b="1" dirty="0" err="1">
                <a:solidFill>
                  <a:schemeClr val="bg1"/>
                </a:solidFill>
              </a:rPr>
              <a:t>symmetery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surmise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Infer, guess, speculate, suspect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unsuitable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Inappropriate, unfit, improper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imaginative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Creative, inventive, original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imposing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Impressive, striking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Vitality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Energy, liveliness, vigor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Vehicle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Means, medium, instrument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Hitherto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Previously, so far, until now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Plague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Cause a problem for, bother, annoy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Domain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Area, field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Indifferent 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Uninterested, unconcerned, careless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champion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Support, promote, advocate, endorse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deteriorate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Get worse, degenerate 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assault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Attack, aggress, assail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Appropriate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Suitable, proper, applicable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Adept  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Skillful, proficient, deft, adroit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indeed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truth, in fact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Pursuit 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Interest, pastime, hobby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Incite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Stimulate, provoke, inflame, spur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Guarantee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Ensure, secure, warrant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Prosperity 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Economic well-being, wealth, fortune 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Primarily 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Mostly, mainly, chiefly, originally, at first, initially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Erupt 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Explode, burst, blow up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trace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Evidence, vestige, imprint, mark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Prestigious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Highly regarded, esteemed, respected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Shape 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Affect, form, influence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Inflict 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Cause, administer, exact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portion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Part, segment, fragment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Coincidence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Chance happening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Propel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Push, force, drive, impel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 err="1"/>
              <a:t>Throughly</a:t>
            </a:r>
            <a:r>
              <a:rPr lang="en-US" sz="9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Completely, entirely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Contemplate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Consider, ponder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Unethical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Improper, immoral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Replicate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Reproduce, copy, duplicate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Hasty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Hurried, rushed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representative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Indicative, typical, exemplary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range </a:t>
            </a:r>
          </a:p>
        </p:txBody>
      </p:sp>
    </p:spTree>
    <p:extLst>
      <p:ext uri="{BB962C8B-B14F-4D97-AF65-F5344CB8AC3E}">
        <p14:creationId xmlns:p14="http://schemas.microsoft.com/office/powerpoint/2010/main" val="40125343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Scope, spectrum, extent </a:t>
            </a:r>
          </a:p>
        </p:txBody>
      </p:sp>
    </p:spTree>
    <p:extLst>
      <p:ext uri="{BB962C8B-B14F-4D97-AF65-F5344CB8AC3E}">
        <p14:creationId xmlns:p14="http://schemas.microsoft.com/office/powerpoint/2010/main" val="60434522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(b) 2. (j) 3. (h) 4. (e) 5. (g) 6. (</a:t>
            </a:r>
            <a:r>
              <a:rPr lang="en-US" sz="1600" b="1" dirty="0" err="1"/>
              <a:t>i</a:t>
            </a:r>
            <a:r>
              <a:rPr lang="en-US" sz="1600" b="1" dirty="0"/>
              <a:t>), 7. (d), 8. (f) 9. (a), 10. (c)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Resilient </a:t>
            </a:r>
          </a:p>
          <a:p>
            <a:pPr marL="514350" indent="-514350">
              <a:buAutoNum type="arabicPeriod"/>
            </a:pPr>
            <a:r>
              <a:rPr lang="en-US" dirty="0"/>
              <a:t>Assimilate </a:t>
            </a:r>
          </a:p>
          <a:p>
            <a:pPr marL="514350" indent="-514350">
              <a:buAutoNum type="arabicPeriod"/>
            </a:pPr>
            <a:r>
              <a:rPr lang="en-US" dirty="0"/>
              <a:t>Adept </a:t>
            </a:r>
          </a:p>
          <a:p>
            <a:pPr marL="514350" indent="-514350">
              <a:buAutoNum type="arabicPeriod"/>
            </a:pPr>
            <a:r>
              <a:rPr lang="en-US" dirty="0"/>
              <a:t>Appropriate </a:t>
            </a:r>
          </a:p>
          <a:p>
            <a:pPr marL="514350" indent="-514350">
              <a:buAutoNum type="arabicPeriod"/>
            </a:pPr>
            <a:r>
              <a:rPr lang="en-US" dirty="0"/>
              <a:t>Contemplate </a:t>
            </a:r>
          </a:p>
          <a:p>
            <a:pPr marL="514350" indent="-514350">
              <a:buAutoNum type="arabicPeriod"/>
            </a:pPr>
            <a:r>
              <a:rPr lang="en-US" dirty="0"/>
              <a:t>Adjacent </a:t>
            </a:r>
          </a:p>
          <a:p>
            <a:pPr marL="514350" indent="-514350">
              <a:buAutoNum type="arabicPeriod"/>
            </a:pPr>
            <a:r>
              <a:rPr lang="en-US" dirty="0"/>
              <a:t>Dramatic </a:t>
            </a:r>
          </a:p>
          <a:p>
            <a:pPr marL="514350" indent="-514350">
              <a:buAutoNum type="arabicPeriod"/>
            </a:pPr>
            <a:r>
              <a:rPr lang="en-US" dirty="0"/>
              <a:t>Champion </a:t>
            </a:r>
          </a:p>
          <a:p>
            <a:pPr marL="514350" indent="-514350">
              <a:buAutoNum type="arabicPeriod"/>
            </a:pPr>
            <a:r>
              <a:rPr lang="en-US" dirty="0"/>
              <a:t>Trace </a:t>
            </a:r>
          </a:p>
          <a:p>
            <a:pPr marL="514350" indent="-514350">
              <a:buAutoNum type="arabicPeriod"/>
            </a:pPr>
            <a:r>
              <a:rPr lang="en-US" dirty="0"/>
              <a:t>Surpass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Striking, significant, impressive </a:t>
            </a:r>
          </a:p>
          <a:p>
            <a:pPr marL="514350" indent="-514350">
              <a:buAutoNum type="alphaLcPeriod"/>
            </a:pPr>
            <a:r>
              <a:rPr lang="en-US" dirty="0"/>
              <a:t>Exceed, outrun, be higher than </a:t>
            </a:r>
          </a:p>
          <a:p>
            <a:pPr marL="514350" indent="-514350">
              <a:buAutoNum type="alphaLcPeriod"/>
            </a:pPr>
            <a:r>
              <a:rPr lang="en-US" dirty="0"/>
              <a:t>Evidence, vestige, imprint </a:t>
            </a:r>
          </a:p>
          <a:p>
            <a:pPr marL="514350" indent="-514350">
              <a:buAutoNum type="alphaLcPeriod"/>
            </a:pPr>
            <a:r>
              <a:rPr lang="en-US" dirty="0"/>
              <a:t>Consider, ponder, </a:t>
            </a:r>
          </a:p>
          <a:p>
            <a:pPr marL="514350" indent="-514350">
              <a:buAutoNum type="alphaLcPeriod"/>
            </a:pPr>
            <a:r>
              <a:rPr lang="en-US" dirty="0"/>
              <a:t>Quick to recover, easy to recover </a:t>
            </a:r>
          </a:p>
          <a:p>
            <a:pPr marL="514350" indent="-514350">
              <a:buAutoNum type="alphaLcPeriod"/>
            </a:pPr>
            <a:r>
              <a:rPr lang="en-US" dirty="0"/>
              <a:t>Absorb, take in, digest </a:t>
            </a:r>
          </a:p>
          <a:p>
            <a:pPr marL="514350" indent="-514350">
              <a:buAutoNum type="alphaLcPeriod"/>
            </a:pPr>
            <a:r>
              <a:rPr lang="en-US" dirty="0"/>
              <a:t>Support, promote, advocate </a:t>
            </a:r>
          </a:p>
          <a:p>
            <a:pPr marL="514350" indent="-514350">
              <a:buAutoNum type="alphaLcPeriod"/>
            </a:pPr>
            <a:r>
              <a:rPr lang="en-US" dirty="0"/>
              <a:t>Nearby, neighboring, adjoining </a:t>
            </a:r>
          </a:p>
          <a:p>
            <a:pPr marL="514350" indent="-514350">
              <a:buAutoNum type="alphaLcPeriod"/>
            </a:pPr>
            <a:r>
              <a:rPr lang="en-US" dirty="0"/>
              <a:t>Skillful, proficient, deft </a:t>
            </a:r>
          </a:p>
          <a:p>
            <a:pPr marL="514350" indent="-514350">
              <a:buAutoNum type="alphaLcPeriod"/>
            </a:pPr>
            <a:r>
              <a:rPr lang="en-US" dirty="0"/>
              <a:t>Suitable proper</a:t>
            </a:r>
            <a:r>
              <a:rPr lang="en-US"/>
              <a:t>, applicable </a:t>
            </a:r>
            <a:endParaRPr lang="en-US" dirty="0"/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564</Words>
  <Application>Microsoft Office PowerPoint</Application>
  <PresentationFormat>Widescreen</PresentationFormat>
  <Paragraphs>190</Paragraphs>
  <Slides>123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123</vt:i4>
      </vt:variant>
    </vt:vector>
  </HeadingPairs>
  <TitlesOfParts>
    <vt:vector size="128" baseType="lpstr">
      <vt:lpstr>Arial</vt:lpstr>
      <vt:lpstr>Calibri</vt:lpstr>
      <vt:lpstr>Calibri Light</vt:lpstr>
      <vt:lpstr>Rockwell</vt:lpstr>
      <vt:lpstr>Office Theme</vt:lpstr>
      <vt:lpstr>disperse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(b) 2. (j) 3. (h) 4. (e) 5. (g) 6. (i), 7. (d), 8. (f) 9. (a), 10. (c)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disperse</dc:title>
  <dc:creator>맹 예원</dc:creator>
  <cp:lastModifiedBy>맹 예원</cp:lastModifiedBy>
  <cp:revision>2</cp:revision>
  <dcterms:created xsi:type="dcterms:W3CDTF">2020-03-25T20:41:48Z</dcterms:created>
  <dcterms:modified xsi:type="dcterms:W3CDTF">2020-03-25T20:42:27Z</dcterms:modified>
</cp:coreProperties>
</file>