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3" r:id="rId110"/>
    <p:sldId id="374" r:id="rId111"/>
    <p:sldId id="372" r:id="rId1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2" autoAdjust="0"/>
    <p:restoredTop sz="94660"/>
  </p:normalViewPr>
  <p:slideViewPr>
    <p:cSldViewPr snapToGrid="0">
      <p:cViewPr varScale="1">
        <p:scale>
          <a:sx n="57" d="100"/>
          <a:sy n="57" d="100"/>
        </p:scale>
        <p:origin x="67" y="7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Analogous 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Similar, comparable, like, parallel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Repercussion 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Effect, consequence, result 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impart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Give, provide, bestow, offer, grant 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Foster 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Encourage, promote 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Elongate 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Stretch, lengthen, extend, prolong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 tandem with 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 association with, in conjunction with 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Transition 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Change, alteration, shift 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scarce 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Limited, short in supply, not readily available; rare 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Clear 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3EA14C-21A2-48FE-AC00-6D06C4A15E2C}"/>
              </a:ext>
            </a:extLst>
          </p:cNvPr>
          <p:cNvSpPr txBox="1">
            <a:spLocks/>
          </p:cNvSpPr>
          <p:nvPr/>
        </p:nvSpPr>
        <p:spPr>
          <a:xfrm>
            <a:off x="1676400" y="236172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Apparent, obvious, lucid 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Relentless 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Continuous, unceasing, persistent 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Intrinsic  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Inherent, innate 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Compact  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Dense, thick 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Predominantly 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Mainly, primarily, mostly, largely 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93011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widespread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Prevalent, broadly accepted, common 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Perishable 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Likely to decay, likely to spoil, spoilable 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Myriad 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Multitude, millions 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Found 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Establish, create, set up 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Swiftly 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Quickly, speedily, rapidly 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Crucially 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Decisively critically, definitively 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Scope 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Extent, range, reach 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Projection 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Estimate, calculation, forecast, prediction 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Feature 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Characteristic, attribute, quality 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Employ 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Use, utilize, make use of 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proportion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Percentage, rate 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Misleading 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Deceptive, unreliable, delusive 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Seamless 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Perfectly smooth 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Embellishment 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Decoration, ornamentation, adornment 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Sterile 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Barren, unproductive, infertile 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 response to  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 reaction to 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From time to time 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Occasionally, now and then 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Ambiguous 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Open to various interpretations, uncertain, obscure 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Out of sight 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Hidden, invisible 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Perplexed 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Puzzled, bewildered 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Despondent 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Unhappy, discouraged, depressed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Collide 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Hit each other, crash, strike 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Assessment 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Evaluation, appraisal 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Vital 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Essential, important, significant 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Shrivel 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Dry up, wither, wilt 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Dissent 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Oppose, object, express disagreement 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Elegant 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Sophisticated, graceful, refined 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Qualify 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Meet the requirement; entitle, empower 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Evolve 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Develop, progress 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Despite 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 spite of, notwithstanding 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Emergence 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Appearance, advent, rise 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Surplus 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Excess, </a:t>
            </a:r>
            <a:r>
              <a:rPr lang="en-US" sz="6600" b="1" dirty="0" err="1">
                <a:solidFill>
                  <a:schemeClr val="bg1"/>
                </a:solidFill>
              </a:rPr>
              <a:t>redundance</a:t>
            </a:r>
            <a:r>
              <a:rPr lang="en-US" sz="6600" b="1" dirty="0">
                <a:solidFill>
                  <a:schemeClr val="bg1"/>
                </a:solidFill>
              </a:rPr>
              <a:t>, extra goods 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Distant 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Faraway, remote 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Aim 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Goal, objective, purpose 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 the ascendant 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Rising in importance 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draw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Attract, engage 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overlie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Cover, overspread 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Signature 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Identifying mark 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Devoid of 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Lacking in, destitute of 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Vessel 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Ship, boat, craft 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Be incorporated in 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Be part of 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Trauma </a:t>
            </a:r>
          </a:p>
        </p:txBody>
      </p:sp>
    </p:spTree>
    <p:extLst>
      <p:ext uri="{BB962C8B-B14F-4D97-AF65-F5344CB8AC3E}">
        <p14:creationId xmlns:p14="http://schemas.microsoft.com/office/powerpoint/2010/main" val="98597005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damage</a:t>
            </a:r>
          </a:p>
        </p:txBody>
      </p:sp>
    </p:spTree>
    <p:extLst>
      <p:ext uri="{BB962C8B-B14F-4D97-AF65-F5344CB8AC3E}">
        <p14:creationId xmlns:p14="http://schemas.microsoft.com/office/powerpoint/2010/main" val="356517687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(g) 2. (j) 3. (b) 4. (f) 5. (d) 6. (e), 7. (</a:t>
            </a:r>
            <a:r>
              <a:rPr lang="en-US" sz="1600" b="1" dirty="0" err="1"/>
              <a:t>i</a:t>
            </a:r>
            <a:r>
              <a:rPr lang="en-US" sz="1600" b="1" dirty="0"/>
              <a:t>), 8. (c) 9. (a), 10. </a:t>
            </a:r>
            <a:r>
              <a:rPr lang="en-US" sz="1600" b="1"/>
              <a:t>(</a:t>
            </a:r>
            <a:r>
              <a:rPr lang="en-US" sz="1600" b="1" dirty="0"/>
              <a:t>h</a:t>
            </a:r>
            <a:r>
              <a:rPr lang="en-US" sz="1600" b="1"/>
              <a:t>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Analogous  </a:t>
            </a:r>
          </a:p>
          <a:p>
            <a:pPr marL="514350" indent="-514350">
              <a:buAutoNum type="arabicPeriod"/>
            </a:pPr>
            <a:r>
              <a:rPr lang="en-US" dirty="0"/>
              <a:t>Repercussion </a:t>
            </a:r>
          </a:p>
          <a:p>
            <a:pPr marL="514350" indent="-514350">
              <a:buAutoNum type="arabicPeriod"/>
            </a:pPr>
            <a:r>
              <a:rPr lang="en-US" dirty="0"/>
              <a:t>Misleading </a:t>
            </a:r>
          </a:p>
          <a:p>
            <a:pPr marL="514350" indent="-514350">
              <a:buAutoNum type="arabicPeriod"/>
            </a:pPr>
            <a:r>
              <a:rPr lang="en-US" dirty="0"/>
              <a:t>Relentless </a:t>
            </a:r>
          </a:p>
          <a:p>
            <a:pPr marL="514350" indent="-514350">
              <a:buAutoNum type="arabicPeriod"/>
            </a:pPr>
            <a:r>
              <a:rPr lang="en-US" dirty="0"/>
              <a:t>Sterile </a:t>
            </a:r>
          </a:p>
          <a:p>
            <a:pPr marL="514350" indent="-514350">
              <a:buAutoNum type="arabicPeriod"/>
            </a:pPr>
            <a:r>
              <a:rPr lang="en-US" dirty="0"/>
              <a:t>Widespread </a:t>
            </a:r>
          </a:p>
          <a:p>
            <a:pPr marL="514350" indent="-514350">
              <a:buAutoNum type="arabicPeriod"/>
            </a:pPr>
            <a:r>
              <a:rPr lang="en-US" dirty="0"/>
              <a:t>Despite </a:t>
            </a:r>
          </a:p>
          <a:p>
            <a:pPr marL="514350" indent="-514350">
              <a:buAutoNum type="arabicPeriod"/>
            </a:pPr>
            <a:r>
              <a:rPr lang="en-US" dirty="0"/>
              <a:t>Vital </a:t>
            </a:r>
          </a:p>
          <a:p>
            <a:pPr marL="514350" indent="-514350">
              <a:buAutoNum type="arabicPeriod"/>
            </a:pPr>
            <a:r>
              <a:rPr lang="en-US" dirty="0"/>
              <a:t>Surplus </a:t>
            </a:r>
          </a:p>
          <a:p>
            <a:pPr marL="514350" indent="-514350">
              <a:buAutoNum type="arabicPeriod"/>
            </a:pPr>
            <a:r>
              <a:rPr lang="en-US" dirty="0"/>
              <a:t>Distant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Excess, </a:t>
            </a:r>
            <a:r>
              <a:rPr lang="en-US" dirty="0" err="1"/>
              <a:t>redundance</a:t>
            </a:r>
            <a:r>
              <a:rPr lang="en-US" dirty="0"/>
              <a:t>, extra goods </a:t>
            </a:r>
          </a:p>
          <a:p>
            <a:pPr marL="514350" indent="-514350">
              <a:buAutoNum type="alphaLcPeriod"/>
            </a:pPr>
            <a:r>
              <a:rPr lang="en-US" dirty="0"/>
              <a:t>Deceptive, delusive </a:t>
            </a:r>
          </a:p>
          <a:p>
            <a:pPr marL="514350" indent="-514350">
              <a:buAutoNum type="alphaLcPeriod"/>
            </a:pPr>
            <a:r>
              <a:rPr lang="en-US" dirty="0"/>
              <a:t>Essential, important, significant </a:t>
            </a:r>
          </a:p>
          <a:p>
            <a:pPr marL="514350" indent="-514350">
              <a:buAutoNum type="alphaLcPeriod"/>
            </a:pPr>
            <a:r>
              <a:rPr lang="en-US" dirty="0"/>
              <a:t>Barren, unproductive, infertile </a:t>
            </a:r>
          </a:p>
          <a:p>
            <a:pPr marL="514350" indent="-514350">
              <a:buAutoNum type="alphaLcPeriod"/>
            </a:pPr>
            <a:r>
              <a:rPr lang="en-US" dirty="0"/>
              <a:t>Prevalent, broadly accepted, common </a:t>
            </a:r>
          </a:p>
          <a:p>
            <a:pPr marL="514350" indent="-514350">
              <a:buAutoNum type="alphaLcPeriod"/>
            </a:pPr>
            <a:r>
              <a:rPr lang="en-US" dirty="0"/>
              <a:t>Continuous, unceasing, persistent </a:t>
            </a:r>
          </a:p>
          <a:p>
            <a:pPr marL="514350" indent="-514350">
              <a:buAutoNum type="alphaLcPeriod"/>
            </a:pPr>
            <a:r>
              <a:rPr lang="en-US" dirty="0"/>
              <a:t>Similar, comparable, like </a:t>
            </a:r>
          </a:p>
          <a:p>
            <a:pPr marL="514350" indent="-514350">
              <a:buAutoNum type="alphaLcPeriod"/>
            </a:pPr>
            <a:r>
              <a:rPr lang="en-US" dirty="0"/>
              <a:t>Faraway, remote </a:t>
            </a:r>
          </a:p>
          <a:p>
            <a:pPr marL="514350" indent="-514350">
              <a:buAutoNum type="alphaLcPeriod"/>
            </a:pPr>
            <a:r>
              <a:rPr lang="en-US" dirty="0"/>
              <a:t>In spite of, notwithstanding </a:t>
            </a:r>
          </a:p>
          <a:p>
            <a:pPr marL="514350" indent="-514350">
              <a:buAutoNum type="alphaLcPeriod"/>
            </a:pPr>
            <a:r>
              <a:rPr lang="en-US" dirty="0"/>
              <a:t>Effect, consequence, result 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2021</TotalTime>
  <Words>509</Words>
  <Application>Microsoft Office PowerPoint</Application>
  <PresentationFormat>Widescreen</PresentationFormat>
  <Paragraphs>187</Paragraphs>
  <Slides>111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111</vt:i4>
      </vt:variant>
    </vt:vector>
  </HeadingPairs>
  <TitlesOfParts>
    <vt:vector size="115" baseType="lpstr">
      <vt:lpstr>Arial</vt:lpstr>
      <vt:lpstr>Calibri</vt:lpstr>
      <vt:lpstr>Calibri Light</vt:lpstr>
      <vt:lpstr>Office Theme</vt:lpstr>
      <vt:lpstr>Analogous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(g) 2. (j) 3. (b) 4. (f) 5. (d) 6. (e), 7. (i), 8. (c) 9. (a), 10. (h)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85</cp:revision>
  <dcterms:created xsi:type="dcterms:W3CDTF">2020-03-16T15:09:24Z</dcterms:created>
  <dcterms:modified xsi:type="dcterms:W3CDTF">2020-04-10T11:38:18Z</dcterms:modified>
</cp:coreProperties>
</file>