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73" r:id="rId110"/>
    <p:sldId id="374" r:id="rId111"/>
    <p:sldId id="375" r:id="rId112"/>
    <p:sldId id="376" r:id="rId113"/>
    <p:sldId id="372" r:id="rId114"/>
    <p:sldId id="380" r:id="rId115"/>
    <p:sldId id="381" r:id="rId1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8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99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611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57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41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61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86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8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74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42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7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30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829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E0E3-7E3D-423E-88B1-A0F044585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479"/>
            <a:ext cx="9144000" cy="2387600"/>
          </a:xfrm>
        </p:spPr>
        <p:txBody>
          <a:bodyPr>
            <a:normAutofit/>
          </a:bodyPr>
          <a:lstStyle/>
          <a:p>
            <a:r>
              <a:rPr lang="en-US" sz="8800" b="1" dirty="0"/>
              <a:t>subsequently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18424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DFD3C-AA07-4A83-9FDE-2E5E04B05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uN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50C480-54C3-4F5E-989F-39167B2E94E2}"/>
              </a:ext>
            </a:extLst>
          </p:cNvPr>
          <p:cNvSpPr txBox="1">
            <a:spLocks/>
          </p:cNvSpPr>
          <p:nvPr/>
        </p:nvSpPr>
        <p:spPr>
          <a:xfrm>
            <a:off x="1524000" y="15844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Indecisive </a:t>
            </a:r>
            <a:endParaRPr lang="en-US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681ABC5-0F5B-4881-9D74-2565DF966F8E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Later, afterward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58904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explicit</a:t>
            </a:r>
          </a:p>
        </p:txBody>
      </p:sp>
    </p:spTree>
    <p:extLst>
      <p:ext uri="{BB962C8B-B14F-4D97-AF65-F5344CB8AC3E}">
        <p14:creationId xmlns:p14="http://schemas.microsoft.com/office/powerpoint/2010/main" val="360664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Clear, specific, obvious, unambiguous, definite</a:t>
            </a:r>
            <a:endParaRPr lang="en-US" sz="66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F16A1E-5CA8-4DBA-B0AE-49E2A8BEFF1E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5999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Prevailing </a:t>
            </a:r>
          </a:p>
        </p:txBody>
      </p:sp>
    </p:spTree>
    <p:extLst>
      <p:ext uri="{BB962C8B-B14F-4D97-AF65-F5344CB8AC3E}">
        <p14:creationId xmlns:p14="http://schemas.microsoft.com/office/powerpoint/2010/main" val="289878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8687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Dominant, widespread, current, existing</a:t>
            </a:r>
            <a:endParaRPr lang="en-US" sz="6600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230A97-F0FB-40B4-9B0C-465B84098432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326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chemeClr val="bg1"/>
                </a:solidFill>
              </a:rPr>
              <a:t>nable</a:t>
            </a:r>
            <a:r>
              <a:rPr lang="en-US" b="1" dirty="0">
                <a:solidFill>
                  <a:schemeClr val="bg1"/>
                </a:solidFill>
              </a:rPr>
              <a:t> to decide </a:t>
            </a:r>
            <a:endParaRPr lang="en-US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F3D74A-786E-4E48-93AD-07402AC3506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rudimentary</a:t>
            </a:r>
          </a:p>
        </p:txBody>
      </p:sp>
    </p:spTree>
    <p:extLst>
      <p:ext uri="{BB962C8B-B14F-4D97-AF65-F5344CB8AC3E}">
        <p14:creationId xmlns:p14="http://schemas.microsoft.com/office/powerpoint/2010/main" val="62552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3E799C-4F67-4A70-B3DE-4B99EC5ACD70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Basic, elementary, fundamental </a:t>
            </a:r>
            <a:endParaRPr lang="en-US" sz="66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20F5BE-51D7-49BC-AF84-085B623AB78E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66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7C38D92-E87C-42D8-A4B1-484FD6AFBFD3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Allude to</a:t>
            </a:r>
          </a:p>
        </p:txBody>
      </p:sp>
    </p:spTree>
    <p:extLst>
      <p:ext uri="{BB962C8B-B14F-4D97-AF65-F5344CB8AC3E}">
        <p14:creationId xmlns:p14="http://schemas.microsoft.com/office/powerpoint/2010/main" val="54049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CA2FF6-9B98-4F12-810E-9FB1A5931B6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Suggest, refer to, imply, indicate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64095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CF3C47-4F0B-4D7D-BDD8-D86D34E5C27F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assertive</a:t>
            </a:r>
          </a:p>
        </p:txBody>
      </p:sp>
    </p:spTree>
    <p:extLst>
      <p:ext uri="{BB962C8B-B14F-4D97-AF65-F5344CB8AC3E}">
        <p14:creationId xmlns:p14="http://schemas.microsoft.com/office/powerpoint/2010/main" val="3554394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Forceful, dogmatic</a:t>
            </a:r>
          </a:p>
        </p:txBody>
      </p:sp>
    </p:spTree>
    <p:extLst>
      <p:ext uri="{BB962C8B-B14F-4D97-AF65-F5344CB8AC3E}">
        <p14:creationId xmlns:p14="http://schemas.microsoft.com/office/powerpoint/2010/main" val="62015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EDD76B0-6005-4753-B2AE-8A0889269E41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fuse</a:t>
            </a:r>
          </a:p>
        </p:txBody>
      </p:sp>
    </p:spTree>
    <p:extLst>
      <p:ext uri="{BB962C8B-B14F-4D97-AF65-F5344CB8AC3E}">
        <p14:creationId xmlns:p14="http://schemas.microsoft.com/office/powerpoint/2010/main" val="373161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699918-518B-47FC-83CB-F9269AFFA1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Melt, dissolve</a:t>
            </a:r>
          </a:p>
        </p:txBody>
      </p:sp>
    </p:spTree>
    <p:extLst>
      <p:ext uri="{BB962C8B-B14F-4D97-AF65-F5344CB8AC3E}">
        <p14:creationId xmlns:p14="http://schemas.microsoft.com/office/powerpoint/2010/main" val="4094504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F564EDD-BF26-45CB-BCBC-7B92E8216C2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transitory</a:t>
            </a:r>
          </a:p>
        </p:txBody>
      </p:sp>
    </p:spTree>
    <p:extLst>
      <p:ext uri="{BB962C8B-B14F-4D97-AF65-F5344CB8AC3E}">
        <p14:creationId xmlns:p14="http://schemas.microsoft.com/office/powerpoint/2010/main" val="47786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9F3ECBB-331E-4690-9407-07F98E0C9DE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Short-lived, brief, ephemeral, fleeting</a:t>
            </a:r>
          </a:p>
        </p:txBody>
      </p:sp>
    </p:spTree>
    <p:extLst>
      <p:ext uri="{BB962C8B-B14F-4D97-AF65-F5344CB8AC3E}">
        <p14:creationId xmlns:p14="http://schemas.microsoft.com/office/powerpoint/2010/main" val="352398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2C6877-B3B2-4D83-A0C6-DAD3A5E3125C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inviolable</a:t>
            </a:r>
          </a:p>
        </p:txBody>
      </p:sp>
    </p:spTree>
    <p:extLst>
      <p:ext uri="{BB962C8B-B14F-4D97-AF65-F5344CB8AC3E}">
        <p14:creationId xmlns:p14="http://schemas.microsoft.com/office/powerpoint/2010/main" val="1739211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8E867E-1958-4944-80E3-2F51B874FE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Without exception, allowing no exception, sacred</a:t>
            </a:r>
          </a:p>
        </p:txBody>
      </p:sp>
    </p:spTree>
    <p:extLst>
      <p:ext uri="{BB962C8B-B14F-4D97-AF65-F5344CB8AC3E}">
        <p14:creationId xmlns:p14="http://schemas.microsoft.com/office/powerpoint/2010/main" val="2009851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supersede</a:t>
            </a:r>
          </a:p>
        </p:txBody>
      </p:sp>
    </p:spTree>
    <p:extLst>
      <p:ext uri="{BB962C8B-B14F-4D97-AF65-F5344CB8AC3E}">
        <p14:creationId xmlns:p14="http://schemas.microsoft.com/office/powerpoint/2010/main" val="2489263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Replace, displace, supplant, substitute</a:t>
            </a:r>
          </a:p>
        </p:txBody>
      </p:sp>
    </p:spTree>
    <p:extLst>
      <p:ext uri="{BB962C8B-B14F-4D97-AF65-F5344CB8AC3E}">
        <p14:creationId xmlns:p14="http://schemas.microsoft.com/office/powerpoint/2010/main" val="3413387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abundant</a:t>
            </a:r>
          </a:p>
        </p:txBody>
      </p:sp>
    </p:spTree>
    <p:extLst>
      <p:ext uri="{BB962C8B-B14F-4D97-AF65-F5344CB8AC3E}">
        <p14:creationId xmlns:p14="http://schemas.microsoft.com/office/powerpoint/2010/main" val="2161060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Plentiful, bountiful, ample, numerous</a:t>
            </a:r>
          </a:p>
        </p:txBody>
      </p:sp>
    </p:spTree>
    <p:extLst>
      <p:ext uri="{BB962C8B-B14F-4D97-AF65-F5344CB8AC3E}">
        <p14:creationId xmlns:p14="http://schemas.microsoft.com/office/powerpoint/2010/main" val="2303504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significant</a:t>
            </a:r>
          </a:p>
        </p:txBody>
      </p:sp>
    </p:spTree>
    <p:extLst>
      <p:ext uri="{BB962C8B-B14F-4D97-AF65-F5344CB8AC3E}">
        <p14:creationId xmlns:p14="http://schemas.microsoft.com/office/powerpoint/2010/main" val="3264136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Considerable, substantial, serious, important, essential</a:t>
            </a:r>
          </a:p>
        </p:txBody>
      </p:sp>
    </p:spTree>
    <p:extLst>
      <p:ext uri="{BB962C8B-B14F-4D97-AF65-F5344CB8AC3E}">
        <p14:creationId xmlns:p14="http://schemas.microsoft.com/office/powerpoint/2010/main" val="2663825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elaboration</a:t>
            </a:r>
          </a:p>
        </p:txBody>
      </p:sp>
    </p:spTree>
    <p:extLst>
      <p:ext uri="{BB962C8B-B14F-4D97-AF65-F5344CB8AC3E}">
        <p14:creationId xmlns:p14="http://schemas.microsoft.com/office/powerpoint/2010/main" val="2791647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Development, improvement</a:t>
            </a:r>
          </a:p>
        </p:txBody>
      </p:sp>
    </p:spTree>
    <p:extLst>
      <p:ext uri="{BB962C8B-B14F-4D97-AF65-F5344CB8AC3E}">
        <p14:creationId xmlns:p14="http://schemas.microsoft.com/office/powerpoint/2010/main" val="2335954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93011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pristine</a:t>
            </a:r>
          </a:p>
        </p:txBody>
      </p:sp>
    </p:spTree>
    <p:extLst>
      <p:ext uri="{BB962C8B-B14F-4D97-AF65-F5344CB8AC3E}">
        <p14:creationId xmlns:p14="http://schemas.microsoft.com/office/powerpoint/2010/main" val="125981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Unspoiled, pure, untouched</a:t>
            </a:r>
          </a:p>
        </p:txBody>
      </p:sp>
    </p:spTree>
    <p:extLst>
      <p:ext uri="{BB962C8B-B14F-4D97-AF65-F5344CB8AC3E}">
        <p14:creationId xmlns:p14="http://schemas.microsoft.com/office/powerpoint/2010/main" val="430055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steadily</a:t>
            </a:r>
          </a:p>
        </p:txBody>
      </p:sp>
    </p:spTree>
    <p:extLst>
      <p:ext uri="{BB962C8B-B14F-4D97-AF65-F5344CB8AC3E}">
        <p14:creationId xmlns:p14="http://schemas.microsoft.com/office/powerpoint/2010/main" val="9274999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Consistently, continuously, constantly, at an unvarying rate</a:t>
            </a:r>
          </a:p>
        </p:txBody>
      </p:sp>
    </p:spTree>
    <p:extLst>
      <p:ext uri="{BB962C8B-B14F-4D97-AF65-F5344CB8AC3E}">
        <p14:creationId xmlns:p14="http://schemas.microsoft.com/office/powerpoint/2010/main" val="1510540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hence</a:t>
            </a:r>
          </a:p>
        </p:txBody>
      </p:sp>
    </p:spTree>
    <p:extLst>
      <p:ext uri="{BB962C8B-B14F-4D97-AF65-F5344CB8AC3E}">
        <p14:creationId xmlns:p14="http://schemas.microsoft.com/office/powerpoint/2010/main" val="3181906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Therefore, consequently, thus</a:t>
            </a:r>
          </a:p>
        </p:txBody>
      </p:sp>
    </p:spTree>
    <p:extLst>
      <p:ext uri="{BB962C8B-B14F-4D97-AF65-F5344CB8AC3E}">
        <p14:creationId xmlns:p14="http://schemas.microsoft.com/office/powerpoint/2010/main" val="788801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Fabricate</a:t>
            </a:r>
          </a:p>
        </p:txBody>
      </p:sp>
    </p:spTree>
    <p:extLst>
      <p:ext uri="{BB962C8B-B14F-4D97-AF65-F5344CB8AC3E}">
        <p14:creationId xmlns:p14="http://schemas.microsoft.com/office/powerpoint/2010/main" val="3748146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Make, produce, build</a:t>
            </a:r>
          </a:p>
        </p:txBody>
      </p:sp>
    </p:spTree>
    <p:extLst>
      <p:ext uri="{BB962C8B-B14F-4D97-AF65-F5344CB8AC3E}">
        <p14:creationId xmlns:p14="http://schemas.microsoft.com/office/powerpoint/2010/main" val="8361646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meet</a:t>
            </a:r>
          </a:p>
        </p:txBody>
      </p:sp>
    </p:spTree>
    <p:extLst>
      <p:ext uri="{BB962C8B-B14F-4D97-AF65-F5344CB8AC3E}">
        <p14:creationId xmlns:p14="http://schemas.microsoft.com/office/powerpoint/2010/main" val="15601242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Deal with, handle</a:t>
            </a:r>
          </a:p>
        </p:txBody>
      </p:sp>
    </p:spTree>
    <p:extLst>
      <p:ext uri="{BB962C8B-B14F-4D97-AF65-F5344CB8AC3E}">
        <p14:creationId xmlns:p14="http://schemas.microsoft.com/office/powerpoint/2010/main" val="23604936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devour</a:t>
            </a:r>
          </a:p>
        </p:txBody>
      </p:sp>
    </p:spTree>
    <p:extLst>
      <p:ext uri="{BB962C8B-B14F-4D97-AF65-F5344CB8AC3E}">
        <p14:creationId xmlns:p14="http://schemas.microsoft.com/office/powerpoint/2010/main" val="34136763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Eat, consume, gulp, gobble</a:t>
            </a:r>
          </a:p>
        </p:txBody>
      </p:sp>
    </p:spTree>
    <p:extLst>
      <p:ext uri="{BB962C8B-B14F-4D97-AF65-F5344CB8AC3E}">
        <p14:creationId xmlns:p14="http://schemas.microsoft.com/office/powerpoint/2010/main" val="22671598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amiss</a:t>
            </a:r>
          </a:p>
        </p:txBody>
      </p:sp>
    </p:spTree>
    <p:extLst>
      <p:ext uri="{BB962C8B-B14F-4D97-AF65-F5344CB8AC3E}">
        <p14:creationId xmlns:p14="http://schemas.microsoft.com/office/powerpoint/2010/main" val="2395753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Wrong, erroneous, faulty</a:t>
            </a:r>
          </a:p>
        </p:txBody>
      </p:sp>
    </p:spTree>
    <p:extLst>
      <p:ext uri="{BB962C8B-B14F-4D97-AF65-F5344CB8AC3E}">
        <p14:creationId xmlns:p14="http://schemas.microsoft.com/office/powerpoint/2010/main" val="3010082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Figure out</a:t>
            </a:r>
          </a:p>
        </p:txBody>
      </p:sp>
    </p:spTree>
    <p:extLst>
      <p:ext uri="{BB962C8B-B14F-4D97-AF65-F5344CB8AC3E}">
        <p14:creationId xmlns:p14="http://schemas.microsoft.com/office/powerpoint/2010/main" val="36487404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Determine, calculate, work out</a:t>
            </a:r>
          </a:p>
        </p:txBody>
      </p:sp>
    </p:spTree>
    <p:extLst>
      <p:ext uri="{BB962C8B-B14F-4D97-AF65-F5344CB8AC3E}">
        <p14:creationId xmlns:p14="http://schemas.microsoft.com/office/powerpoint/2010/main" val="22961325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augment</a:t>
            </a:r>
          </a:p>
        </p:txBody>
      </p:sp>
    </p:spTree>
    <p:extLst>
      <p:ext uri="{BB962C8B-B14F-4D97-AF65-F5344CB8AC3E}">
        <p14:creationId xmlns:p14="http://schemas.microsoft.com/office/powerpoint/2010/main" val="104189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supplement</a:t>
            </a:r>
          </a:p>
        </p:txBody>
      </p:sp>
    </p:spTree>
    <p:extLst>
      <p:ext uri="{BB962C8B-B14F-4D97-AF65-F5344CB8AC3E}">
        <p14:creationId xmlns:p14="http://schemas.microsoft.com/office/powerpoint/2010/main" val="27141379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trespass</a:t>
            </a:r>
          </a:p>
        </p:txBody>
      </p:sp>
    </p:spTree>
    <p:extLst>
      <p:ext uri="{BB962C8B-B14F-4D97-AF65-F5344CB8AC3E}">
        <p14:creationId xmlns:p14="http://schemas.microsoft.com/office/powerpoint/2010/main" val="24245850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Invade, encroach, infringe</a:t>
            </a:r>
          </a:p>
        </p:txBody>
      </p:sp>
    </p:spTree>
    <p:extLst>
      <p:ext uri="{BB962C8B-B14F-4D97-AF65-F5344CB8AC3E}">
        <p14:creationId xmlns:p14="http://schemas.microsoft.com/office/powerpoint/2010/main" val="15438258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deduce</a:t>
            </a:r>
          </a:p>
        </p:txBody>
      </p:sp>
    </p:spTree>
    <p:extLst>
      <p:ext uri="{BB962C8B-B14F-4D97-AF65-F5344CB8AC3E}">
        <p14:creationId xmlns:p14="http://schemas.microsoft.com/office/powerpoint/2010/main" val="35281954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Conclude, infer, derive </a:t>
            </a:r>
          </a:p>
        </p:txBody>
      </p:sp>
    </p:spTree>
    <p:extLst>
      <p:ext uri="{BB962C8B-B14F-4D97-AF65-F5344CB8AC3E}">
        <p14:creationId xmlns:p14="http://schemas.microsoft.com/office/powerpoint/2010/main" val="13841776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quantify</a:t>
            </a:r>
          </a:p>
        </p:txBody>
      </p:sp>
    </p:spTree>
    <p:extLst>
      <p:ext uri="{BB962C8B-B14F-4D97-AF65-F5344CB8AC3E}">
        <p14:creationId xmlns:p14="http://schemas.microsoft.com/office/powerpoint/2010/main" val="35022763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measure</a:t>
            </a:r>
          </a:p>
        </p:txBody>
      </p:sp>
    </p:spTree>
    <p:extLst>
      <p:ext uri="{BB962C8B-B14F-4D97-AF65-F5344CB8AC3E}">
        <p14:creationId xmlns:p14="http://schemas.microsoft.com/office/powerpoint/2010/main" val="338177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aggregation</a:t>
            </a:r>
          </a:p>
        </p:txBody>
      </p:sp>
    </p:spTree>
    <p:extLst>
      <p:ext uri="{BB962C8B-B14F-4D97-AF65-F5344CB8AC3E}">
        <p14:creationId xmlns:p14="http://schemas.microsoft.com/office/powerpoint/2010/main" val="27023738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Group, body, assemblage</a:t>
            </a:r>
          </a:p>
        </p:txBody>
      </p:sp>
    </p:spTree>
    <p:extLst>
      <p:ext uri="{BB962C8B-B14F-4D97-AF65-F5344CB8AC3E}">
        <p14:creationId xmlns:p14="http://schemas.microsoft.com/office/powerpoint/2010/main" val="11897646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lax</a:t>
            </a:r>
          </a:p>
        </p:txBody>
      </p:sp>
    </p:spTree>
    <p:extLst>
      <p:ext uri="{BB962C8B-B14F-4D97-AF65-F5344CB8AC3E}">
        <p14:creationId xmlns:p14="http://schemas.microsoft.com/office/powerpoint/2010/main" val="6739360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Careless, neglectful, negligent</a:t>
            </a:r>
          </a:p>
        </p:txBody>
      </p:sp>
    </p:spTree>
    <p:extLst>
      <p:ext uri="{BB962C8B-B14F-4D97-AF65-F5344CB8AC3E}">
        <p14:creationId xmlns:p14="http://schemas.microsoft.com/office/powerpoint/2010/main" val="40032519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pace</a:t>
            </a:r>
          </a:p>
        </p:txBody>
      </p:sp>
    </p:spTree>
    <p:extLst>
      <p:ext uri="{BB962C8B-B14F-4D97-AF65-F5344CB8AC3E}">
        <p14:creationId xmlns:p14="http://schemas.microsoft.com/office/powerpoint/2010/main" val="10062788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Speed, rate, tempo</a:t>
            </a:r>
          </a:p>
        </p:txBody>
      </p:sp>
    </p:spTree>
    <p:extLst>
      <p:ext uri="{BB962C8B-B14F-4D97-AF65-F5344CB8AC3E}">
        <p14:creationId xmlns:p14="http://schemas.microsoft.com/office/powerpoint/2010/main" val="26788346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inspect</a:t>
            </a:r>
          </a:p>
        </p:txBody>
      </p:sp>
    </p:spTree>
    <p:extLst>
      <p:ext uri="{BB962C8B-B14F-4D97-AF65-F5344CB8AC3E}">
        <p14:creationId xmlns:p14="http://schemas.microsoft.com/office/powerpoint/2010/main" val="26287722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Examine, scan, check</a:t>
            </a:r>
          </a:p>
        </p:txBody>
      </p:sp>
    </p:spTree>
    <p:extLst>
      <p:ext uri="{BB962C8B-B14F-4D97-AF65-F5344CB8AC3E}">
        <p14:creationId xmlns:p14="http://schemas.microsoft.com/office/powerpoint/2010/main" val="14102370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keen</a:t>
            </a:r>
          </a:p>
        </p:txBody>
      </p:sp>
    </p:spTree>
    <p:extLst>
      <p:ext uri="{BB962C8B-B14F-4D97-AF65-F5344CB8AC3E}">
        <p14:creationId xmlns:p14="http://schemas.microsoft.com/office/powerpoint/2010/main" val="15033109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Sharp, acute</a:t>
            </a:r>
          </a:p>
        </p:txBody>
      </p:sp>
    </p:spTree>
    <p:extLst>
      <p:ext uri="{BB962C8B-B14F-4D97-AF65-F5344CB8AC3E}">
        <p14:creationId xmlns:p14="http://schemas.microsoft.com/office/powerpoint/2010/main" val="11238950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abandon</a:t>
            </a:r>
          </a:p>
        </p:txBody>
      </p:sp>
    </p:spTree>
    <p:extLst>
      <p:ext uri="{BB962C8B-B14F-4D97-AF65-F5344CB8AC3E}">
        <p14:creationId xmlns:p14="http://schemas.microsoft.com/office/powerpoint/2010/main" val="189744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Desert, give up, forsake, relinquish</a:t>
            </a:r>
          </a:p>
        </p:txBody>
      </p:sp>
    </p:spTree>
    <p:extLst>
      <p:ext uri="{BB962C8B-B14F-4D97-AF65-F5344CB8AC3E}">
        <p14:creationId xmlns:p14="http://schemas.microsoft.com/office/powerpoint/2010/main" val="40667691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prowess</a:t>
            </a:r>
          </a:p>
        </p:txBody>
      </p:sp>
    </p:spTree>
    <p:extLst>
      <p:ext uri="{BB962C8B-B14F-4D97-AF65-F5344CB8AC3E}">
        <p14:creationId xmlns:p14="http://schemas.microsoft.com/office/powerpoint/2010/main" val="8401325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Ability, competence, expertise</a:t>
            </a:r>
          </a:p>
        </p:txBody>
      </p:sp>
    </p:spTree>
    <p:extLst>
      <p:ext uri="{BB962C8B-B14F-4D97-AF65-F5344CB8AC3E}">
        <p14:creationId xmlns:p14="http://schemas.microsoft.com/office/powerpoint/2010/main" val="21150244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Anyone can see</a:t>
            </a:r>
          </a:p>
        </p:txBody>
      </p:sp>
    </p:spTree>
    <p:extLst>
      <p:ext uri="{BB962C8B-B14F-4D97-AF65-F5344CB8AC3E}">
        <p14:creationId xmlns:p14="http://schemas.microsoft.com/office/powerpoint/2010/main" val="5889090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It is clear, it is apparent</a:t>
            </a:r>
          </a:p>
        </p:txBody>
      </p:sp>
    </p:spTree>
    <p:extLst>
      <p:ext uri="{BB962C8B-B14F-4D97-AF65-F5344CB8AC3E}">
        <p14:creationId xmlns:p14="http://schemas.microsoft.com/office/powerpoint/2010/main" val="38717993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coarse</a:t>
            </a:r>
          </a:p>
        </p:txBody>
      </p:sp>
    </p:spTree>
    <p:extLst>
      <p:ext uri="{BB962C8B-B14F-4D97-AF65-F5344CB8AC3E}">
        <p14:creationId xmlns:p14="http://schemas.microsoft.com/office/powerpoint/2010/main" val="39806086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Rough, crude</a:t>
            </a:r>
          </a:p>
        </p:txBody>
      </p:sp>
    </p:spTree>
    <p:extLst>
      <p:ext uri="{BB962C8B-B14F-4D97-AF65-F5344CB8AC3E}">
        <p14:creationId xmlns:p14="http://schemas.microsoft.com/office/powerpoint/2010/main" val="747733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impervious</a:t>
            </a:r>
          </a:p>
        </p:txBody>
      </p:sp>
    </p:spTree>
    <p:extLst>
      <p:ext uri="{BB962C8B-B14F-4D97-AF65-F5344CB8AC3E}">
        <p14:creationId xmlns:p14="http://schemas.microsoft.com/office/powerpoint/2010/main" val="41223908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Impermeable, resistant, impenetrable </a:t>
            </a:r>
          </a:p>
        </p:txBody>
      </p:sp>
    </p:spTree>
    <p:extLst>
      <p:ext uri="{BB962C8B-B14F-4D97-AF65-F5344CB8AC3E}">
        <p14:creationId xmlns:p14="http://schemas.microsoft.com/office/powerpoint/2010/main" val="13092457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moderate</a:t>
            </a:r>
          </a:p>
        </p:txBody>
      </p:sp>
    </p:spTree>
    <p:extLst>
      <p:ext uri="{BB962C8B-B14F-4D97-AF65-F5344CB8AC3E}">
        <p14:creationId xmlns:p14="http://schemas.microsoft.com/office/powerpoint/2010/main" val="39444668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Lessen, diminish</a:t>
            </a:r>
          </a:p>
        </p:txBody>
      </p:sp>
    </p:spTree>
    <p:extLst>
      <p:ext uri="{BB962C8B-B14F-4D97-AF65-F5344CB8AC3E}">
        <p14:creationId xmlns:p14="http://schemas.microsoft.com/office/powerpoint/2010/main" val="289024278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stagnant</a:t>
            </a:r>
          </a:p>
        </p:txBody>
      </p:sp>
    </p:spTree>
    <p:extLst>
      <p:ext uri="{BB962C8B-B14F-4D97-AF65-F5344CB8AC3E}">
        <p14:creationId xmlns:p14="http://schemas.microsoft.com/office/powerpoint/2010/main" val="37573947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Inactive, sluggish </a:t>
            </a:r>
          </a:p>
        </p:txBody>
      </p:sp>
    </p:spTree>
    <p:extLst>
      <p:ext uri="{BB962C8B-B14F-4D97-AF65-F5344CB8AC3E}">
        <p14:creationId xmlns:p14="http://schemas.microsoft.com/office/powerpoint/2010/main" val="2725961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drive</a:t>
            </a:r>
          </a:p>
        </p:txBody>
      </p:sp>
    </p:spTree>
    <p:extLst>
      <p:ext uri="{BB962C8B-B14F-4D97-AF65-F5344CB8AC3E}">
        <p14:creationId xmlns:p14="http://schemas.microsoft.com/office/powerpoint/2010/main" val="11890536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Propel, force, push, impel, compel</a:t>
            </a:r>
          </a:p>
        </p:txBody>
      </p:sp>
    </p:spTree>
    <p:extLst>
      <p:ext uri="{BB962C8B-B14F-4D97-AF65-F5344CB8AC3E}">
        <p14:creationId xmlns:p14="http://schemas.microsoft.com/office/powerpoint/2010/main" val="39548732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anxiety</a:t>
            </a:r>
          </a:p>
        </p:txBody>
      </p:sp>
    </p:spTree>
    <p:extLst>
      <p:ext uri="{BB962C8B-B14F-4D97-AF65-F5344CB8AC3E}">
        <p14:creationId xmlns:p14="http://schemas.microsoft.com/office/powerpoint/2010/main" val="24869814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Worry, angst, uneasiness</a:t>
            </a:r>
          </a:p>
        </p:txBody>
      </p:sp>
    </p:spTree>
    <p:extLst>
      <p:ext uri="{BB962C8B-B14F-4D97-AF65-F5344CB8AC3E}">
        <p14:creationId xmlns:p14="http://schemas.microsoft.com/office/powerpoint/2010/main" val="7848039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allegedly</a:t>
            </a:r>
          </a:p>
        </p:txBody>
      </p:sp>
    </p:spTree>
    <p:extLst>
      <p:ext uri="{BB962C8B-B14F-4D97-AF65-F5344CB8AC3E}">
        <p14:creationId xmlns:p14="http://schemas.microsoft.com/office/powerpoint/2010/main" val="356015442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Supposedly, reportedly</a:t>
            </a:r>
          </a:p>
        </p:txBody>
      </p:sp>
    </p:spTree>
    <p:extLst>
      <p:ext uri="{BB962C8B-B14F-4D97-AF65-F5344CB8AC3E}">
        <p14:creationId xmlns:p14="http://schemas.microsoft.com/office/powerpoint/2010/main" val="17059699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utilize</a:t>
            </a:r>
          </a:p>
        </p:txBody>
      </p:sp>
    </p:spTree>
    <p:extLst>
      <p:ext uri="{BB962C8B-B14F-4D97-AF65-F5344CB8AC3E}">
        <p14:creationId xmlns:p14="http://schemas.microsoft.com/office/powerpoint/2010/main" val="42074845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Employ, use, make use of</a:t>
            </a:r>
          </a:p>
        </p:txBody>
      </p:sp>
    </p:spTree>
    <p:extLst>
      <p:ext uri="{BB962C8B-B14F-4D97-AF65-F5344CB8AC3E}">
        <p14:creationId xmlns:p14="http://schemas.microsoft.com/office/powerpoint/2010/main" val="31445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differential</a:t>
            </a:r>
          </a:p>
        </p:txBody>
      </p:sp>
    </p:spTree>
    <p:extLst>
      <p:ext uri="{BB962C8B-B14F-4D97-AF65-F5344CB8AC3E}">
        <p14:creationId xmlns:p14="http://schemas.microsoft.com/office/powerpoint/2010/main" val="7707739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Uneven, discriminatory</a:t>
            </a:r>
          </a:p>
        </p:txBody>
      </p:sp>
    </p:spTree>
    <p:extLst>
      <p:ext uri="{BB962C8B-B14F-4D97-AF65-F5344CB8AC3E}">
        <p14:creationId xmlns:p14="http://schemas.microsoft.com/office/powerpoint/2010/main" val="37793580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maintain</a:t>
            </a:r>
          </a:p>
        </p:txBody>
      </p:sp>
    </p:spTree>
    <p:extLst>
      <p:ext uri="{BB962C8B-B14F-4D97-AF65-F5344CB8AC3E}">
        <p14:creationId xmlns:p14="http://schemas.microsoft.com/office/powerpoint/2010/main" val="33946711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Preserve, continue, sustain, keep</a:t>
            </a:r>
          </a:p>
        </p:txBody>
      </p:sp>
    </p:spTree>
    <p:extLst>
      <p:ext uri="{BB962C8B-B14F-4D97-AF65-F5344CB8AC3E}">
        <p14:creationId xmlns:p14="http://schemas.microsoft.com/office/powerpoint/2010/main" val="29386068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jointly</a:t>
            </a:r>
          </a:p>
        </p:txBody>
      </p:sp>
    </p:spTree>
    <p:extLst>
      <p:ext uri="{BB962C8B-B14F-4D97-AF65-F5344CB8AC3E}">
        <p14:creationId xmlns:p14="http://schemas.microsoft.com/office/powerpoint/2010/main" val="15913852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Together, in conjunction with, as one</a:t>
            </a:r>
          </a:p>
        </p:txBody>
      </p:sp>
    </p:spTree>
    <p:extLst>
      <p:ext uri="{BB962C8B-B14F-4D97-AF65-F5344CB8AC3E}">
        <p14:creationId xmlns:p14="http://schemas.microsoft.com/office/powerpoint/2010/main" val="215012665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catastrophic</a:t>
            </a:r>
          </a:p>
        </p:txBody>
      </p:sp>
    </p:spTree>
    <p:extLst>
      <p:ext uri="{BB962C8B-B14F-4D97-AF65-F5344CB8AC3E}">
        <p14:creationId xmlns:p14="http://schemas.microsoft.com/office/powerpoint/2010/main" val="15855377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Disastrous, harmful, tragic, calamitous </a:t>
            </a:r>
          </a:p>
        </p:txBody>
      </p:sp>
    </p:spTree>
    <p:extLst>
      <p:ext uri="{BB962C8B-B14F-4D97-AF65-F5344CB8AC3E}">
        <p14:creationId xmlns:p14="http://schemas.microsoft.com/office/powerpoint/2010/main" val="22566472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Aridity </a:t>
            </a:r>
          </a:p>
        </p:txBody>
      </p:sp>
    </p:spTree>
    <p:extLst>
      <p:ext uri="{BB962C8B-B14F-4D97-AF65-F5344CB8AC3E}">
        <p14:creationId xmlns:p14="http://schemas.microsoft.com/office/powerpoint/2010/main" val="32692789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Dryness, waterlessness</a:t>
            </a:r>
          </a:p>
        </p:txBody>
      </p:sp>
    </p:spTree>
    <p:extLst>
      <p:ext uri="{BB962C8B-B14F-4D97-AF65-F5344CB8AC3E}">
        <p14:creationId xmlns:p14="http://schemas.microsoft.com/office/powerpoint/2010/main" val="5051631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paradoxically</a:t>
            </a:r>
          </a:p>
        </p:txBody>
      </p:sp>
    </p:spTree>
    <p:extLst>
      <p:ext uri="{BB962C8B-B14F-4D97-AF65-F5344CB8AC3E}">
        <p14:creationId xmlns:p14="http://schemas.microsoft.com/office/powerpoint/2010/main" val="67119107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Contradictorily, </a:t>
            </a:r>
            <a:r>
              <a:rPr lang="en-US" sz="6600" b="1" dirty="0" err="1">
                <a:solidFill>
                  <a:schemeClr val="bg1"/>
                </a:solidFill>
              </a:rPr>
              <a:t>suprisingly</a:t>
            </a:r>
            <a:endParaRPr lang="en-US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9657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archetypal</a:t>
            </a:r>
          </a:p>
        </p:txBody>
      </p:sp>
    </p:spTree>
    <p:extLst>
      <p:ext uri="{BB962C8B-B14F-4D97-AF65-F5344CB8AC3E}">
        <p14:creationId xmlns:p14="http://schemas.microsoft.com/office/powerpoint/2010/main" val="254562804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Ideal, classic, exemplary </a:t>
            </a:r>
          </a:p>
        </p:txBody>
      </p:sp>
    </p:spTree>
    <p:extLst>
      <p:ext uri="{BB962C8B-B14F-4D97-AF65-F5344CB8AC3E}">
        <p14:creationId xmlns:p14="http://schemas.microsoft.com/office/powerpoint/2010/main" val="30585494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purposely</a:t>
            </a:r>
          </a:p>
        </p:txBody>
      </p:sp>
    </p:spTree>
    <p:extLst>
      <p:ext uri="{BB962C8B-B14F-4D97-AF65-F5344CB8AC3E}">
        <p14:creationId xmlns:p14="http://schemas.microsoft.com/office/powerpoint/2010/main" val="34299616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Intentionally, deliberately, knowingly</a:t>
            </a:r>
          </a:p>
        </p:txBody>
      </p:sp>
    </p:spTree>
    <p:extLst>
      <p:ext uri="{BB962C8B-B14F-4D97-AF65-F5344CB8AC3E}">
        <p14:creationId xmlns:p14="http://schemas.microsoft.com/office/powerpoint/2010/main" val="31804209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collision</a:t>
            </a:r>
          </a:p>
        </p:txBody>
      </p:sp>
    </p:spTree>
    <p:extLst>
      <p:ext uri="{BB962C8B-B14F-4D97-AF65-F5344CB8AC3E}">
        <p14:creationId xmlns:p14="http://schemas.microsoft.com/office/powerpoint/2010/main" val="30386433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Crash, smash</a:t>
            </a:r>
          </a:p>
        </p:txBody>
      </p:sp>
    </p:spTree>
    <p:extLst>
      <p:ext uri="{BB962C8B-B14F-4D97-AF65-F5344CB8AC3E}">
        <p14:creationId xmlns:p14="http://schemas.microsoft.com/office/powerpoint/2010/main" val="140886604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implant</a:t>
            </a:r>
          </a:p>
        </p:txBody>
      </p:sp>
    </p:spTree>
    <p:extLst>
      <p:ext uri="{BB962C8B-B14F-4D97-AF65-F5344CB8AC3E}">
        <p14:creationId xmlns:p14="http://schemas.microsoft.com/office/powerpoint/2010/main" val="371689142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Insert, embed</a:t>
            </a:r>
          </a:p>
        </p:txBody>
      </p:sp>
    </p:spTree>
    <p:extLst>
      <p:ext uri="{BB962C8B-B14F-4D97-AF65-F5344CB8AC3E}">
        <p14:creationId xmlns:p14="http://schemas.microsoft.com/office/powerpoint/2010/main" val="42034808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standpoint</a:t>
            </a:r>
          </a:p>
        </p:txBody>
      </p:sp>
    </p:spTree>
    <p:extLst>
      <p:ext uri="{BB962C8B-B14F-4D97-AF65-F5344CB8AC3E}">
        <p14:creationId xmlns:p14="http://schemas.microsoft.com/office/powerpoint/2010/main" val="28497299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Perspective, point of view</a:t>
            </a:r>
          </a:p>
        </p:txBody>
      </p:sp>
    </p:spTree>
    <p:extLst>
      <p:ext uri="{BB962C8B-B14F-4D97-AF65-F5344CB8AC3E}">
        <p14:creationId xmlns:p14="http://schemas.microsoft.com/office/powerpoint/2010/main" val="175880540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cue</a:t>
            </a:r>
          </a:p>
        </p:txBody>
      </p:sp>
    </p:spTree>
    <p:extLst>
      <p:ext uri="{BB962C8B-B14F-4D97-AF65-F5344CB8AC3E}">
        <p14:creationId xmlns:p14="http://schemas.microsoft.com/office/powerpoint/2010/main" val="7931795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Signal, sign</a:t>
            </a:r>
          </a:p>
        </p:txBody>
      </p:sp>
    </p:spTree>
    <p:extLst>
      <p:ext uri="{BB962C8B-B14F-4D97-AF65-F5344CB8AC3E}">
        <p14:creationId xmlns:p14="http://schemas.microsoft.com/office/powerpoint/2010/main" val="327836724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trappings</a:t>
            </a:r>
          </a:p>
        </p:txBody>
      </p:sp>
    </p:spTree>
    <p:extLst>
      <p:ext uri="{BB962C8B-B14F-4D97-AF65-F5344CB8AC3E}">
        <p14:creationId xmlns:p14="http://schemas.microsoft.com/office/powerpoint/2010/main" val="235560922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Decoration, ornament, adornment</a:t>
            </a:r>
          </a:p>
        </p:txBody>
      </p:sp>
    </p:spTree>
    <p:extLst>
      <p:ext uri="{BB962C8B-B14F-4D97-AF65-F5344CB8AC3E}">
        <p14:creationId xmlns:p14="http://schemas.microsoft.com/office/powerpoint/2010/main" val="88165025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spawn</a:t>
            </a:r>
          </a:p>
        </p:txBody>
      </p:sp>
    </p:spTree>
    <p:extLst>
      <p:ext uri="{BB962C8B-B14F-4D97-AF65-F5344CB8AC3E}">
        <p14:creationId xmlns:p14="http://schemas.microsoft.com/office/powerpoint/2010/main" val="70753778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Give rise to, create, produce</a:t>
            </a:r>
          </a:p>
        </p:txBody>
      </p:sp>
    </p:spTree>
    <p:extLst>
      <p:ext uri="{BB962C8B-B14F-4D97-AF65-F5344CB8AC3E}">
        <p14:creationId xmlns:p14="http://schemas.microsoft.com/office/powerpoint/2010/main" val="351522493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outbreak</a:t>
            </a:r>
          </a:p>
        </p:txBody>
      </p:sp>
    </p:spTree>
    <p:extLst>
      <p:ext uri="{BB962C8B-B14F-4D97-AF65-F5344CB8AC3E}">
        <p14:creationId xmlns:p14="http://schemas.microsoft.com/office/powerpoint/2010/main" val="144751810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Sudden increase, upsurge</a:t>
            </a:r>
          </a:p>
        </p:txBody>
      </p:sp>
    </p:spTree>
    <p:extLst>
      <p:ext uri="{BB962C8B-B14F-4D97-AF65-F5344CB8AC3E}">
        <p14:creationId xmlns:p14="http://schemas.microsoft.com/office/powerpoint/2010/main" val="296653729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Quiz	</a:t>
            </a:r>
            <a:r>
              <a:rPr lang="en-US" sz="1600" b="1" dirty="0"/>
              <a:t>1. (g) 2. (c) 3. (j) 4. (h) 5. (a) 6. (i), 7. (b), 8. (d) 9. (e), 10. (f)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explicit</a:t>
            </a:r>
          </a:p>
          <a:p>
            <a:pPr marL="514350" indent="-514350">
              <a:buAutoNum type="arabicPeriod"/>
            </a:pPr>
            <a:r>
              <a:rPr lang="en-US" dirty="0"/>
              <a:t>prevailing</a:t>
            </a:r>
          </a:p>
          <a:p>
            <a:pPr marL="514350" indent="-514350">
              <a:buAutoNum type="arabicPeriod"/>
            </a:pPr>
            <a:r>
              <a:rPr lang="en-US" dirty="0"/>
              <a:t>trespass</a:t>
            </a:r>
          </a:p>
          <a:p>
            <a:pPr marL="514350" indent="-514350">
              <a:buAutoNum type="arabicPeriod"/>
            </a:pPr>
            <a:r>
              <a:rPr lang="en-US" dirty="0"/>
              <a:t>abandon</a:t>
            </a:r>
          </a:p>
          <a:p>
            <a:pPr marL="514350" indent="-514350">
              <a:buAutoNum type="arabicPeriod"/>
            </a:pPr>
            <a:r>
              <a:rPr lang="en-US" dirty="0"/>
              <a:t>assertive</a:t>
            </a:r>
          </a:p>
          <a:p>
            <a:pPr marL="514350" indent="-514350">
              <a:buAutoNum type="arabicPeriod"/>
            </a:pPr>
            <a:r>
              <a:rPr lang="en-US" dirty="0"/>
              <a:t>abundant</a:t>
            </a:r>
          </a:p>
          <a:p>
            <a:pPr marL="514350" indent="-514350">
              <a:buAutoNum type="arabicPeriod"/>
            </a:pPr>
            <a:r>
              <a:rPr lang="en-US" dirty="0"/>
              <a:t>elaboration</a:t>
            </a:r>
          </a:p>
          <a:p>
            <a:pPr marL="514350" indent="-514350">
              <a:buAutoNum type="arabicPeriod"/>
            </a:pPr>
            <a:r>
              <a:rPr lang="en-US" dirty="0"/>
              <a:t>utilize</a:t>
            </a:r>
          </a:p>
          <a:p>
            <a:pPr marL="514350" indent="-514350">
              <a:buAutoNum type="arabicPeriod"/>
            </a:pPr>
            <a:r>
              <a:rPr lang="en-US" dirty="0"/>
              <a:t>Differential </a:t>
            </a:r>
          </a:p>
          <a:p>
            <a:pPr marL="514350" indent="-514350">
              <a:buAutoNum type="arabicPeriod"/>
            </a:pPr>
            <a:r>
              <a:rPr lang="en-US" dirty="0"/>
              <a:t>purposely 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7EC51-F6EF-4D93-AF24-4B3AA7BAF7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lphaLcPeriod"/>
            </a:pPr>
            <a:r>
              <a:rPr lang="en-US" dirty="0"/>
              <a:t>Desert, give up, forsake </a:t>
            </a:r>
          </a:p>
          <a:p>
            <a:pPr marL="514350" indent="-514350">
              <a:buAutoNum type="alphaLcPeriod"/>
            </a:pPr>
            <a:r>
              <a:rPr lang="en-US" dirty="0"/>
              <a:t>Intentionally, deliberately, knowingly </a:t>
            </a:r>
          </a:p>
          <a:p>
            <a:pPr marL="514350" indent="-514350">
              <a:buAutoNum type="alphaLcPeriod"/>
            </a:pPr>
            <a:r>
              <a:rPr lang="en-US" dirty="0"/>
              <a:t>Employ, use, make use of</a:t>
            </a:r>
          </a:p>
          <a:p>
            <a:pPr marL="514350" indent="-514350">
              <a:buAutoNum type="alphaLcPeriod"/>
            </a:pPr>
            <a:r>
              <a:rPr lang="en-US" dirty="0"/>
              <a:t>Dominant, widespread, current </a:t>
            </a:r>
          </a:p>
          <a:p>
            <a:pPr marL="514350" indent="-514350">
              <a:buAutoNum type="alphaLcPeriod"/>
            </a:pPr>
            <a:r>
              <a:rPr lang="en-US" dirty="0"/>
              <a:t>Development, improvement </a:t>
            </a:r>
          </a:p>
          <a:p>
            <a:pPr marL="514350" indent="-514350">
              <a:buAutoNum type="alphaLcPeriod"/>
            </a:pPr>
            <a:r>
              <a:rPr lang="en-US" dirty="0"/>
              <a:t>Forceful, dogmatic </a:t>
            </a:r>
          </a:p>
          <a:p>
            <a:pPr marL="514350" indent="-514350">
              <a:buAutoNum type="alphaLcPeriod"/>
            </a:pPr>
            <a:r>
              <a:rPr lang="en-US" dirty="0"/>
              <a:t>Uneven, discriminatory </a:t>
            </a:r>
          </a:p>
          <a:p>
            <a:pPr marL="514350" indent="-514350">
              <a:buAutoNum type="alphaLcPeriod"/>
            </a:pPr>
            <a:r>
              <a:rPr lang="en-US" dirty="0"/>
              <a:t>Invade, encroach, infringe </a:t>
            </a:r>
          </a:p>
          <a:p>
            <a:pPr marL="514350" indent="-514350">
              <a:buAutoNum type="alphaLcPeriod"/>
            </a:pPr>
            <a:r>
              <a:rPr lang="en-US" dirty="0"/>
              <a:t>Clear, specific, obvious </a:t>
            </a:r>
          </a:p>
          <a:p>
            <a:pPr marL="514350" indent="-514350">
              <a:buAutoNum type="alphaLcPeriod"/>
            </a:pPr>
            <a:r>
              <a:rPr lang="en-US" dirty="0"/>
              <a:t>Plentiful</a:t>
            </a:r>
            <a:r>
              <a:rPr lang="en-US"/>
              <a:t>, bountiful, ample </a:t>
            </a:r>
            <a:endParaRPr lang="en-US" dirty="0"/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4903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Test 11-15	</a:t>
            </a:r>
            <a:r>
              <a:rPr lang="en-US" sz="1600" b="1" dirty="0"/>
              <a:t>1. (c) 2. (b) 3. (a) 4. (d) 5. (c) 6. (b), 7. (d), 8. (b) 9. (a), 10. (a)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677211" cy="4351338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Nikola Tesla, the inventor of the induction motor, developed his reputation as a mad scientist</a:t>
            </a:r>
          </a:p>
          <a:p>
            <a:pPr marL="0" indent="0">
              <a:buNone/>
            </a:pPr>
            <a:r>
              <a:rPr lang="en-US" dirty="0"/>
              <a:t>(a) remarkable		(b) renowned		(c) genuine		(d) unusual</a:t>
            </a:r>
          </a:p>
          <a:p>
            <a:pPr marL="0" indent="0">
              <a:buNone/>
            </a:pPr>
            <a:r>
              <a:rPr lang="en-US" dirty="0"/>
              <a:t>2. A 16</a:t>
            </a:r>
            <a:r>
              <a:rPr lang="en-US" baseline="30000" dirty="0"/>
              <a:t>th</a:t>
            </a:r>
            <a:r>
              <a:rPr lang="en-US" dirty="0"/>
              <a:t> century European geographical theory that California was an island was refuted in the later expeditions of Juan Bautista de Anza  </a:t>
            </a:r>
          </a:p>
          <a:p>
            <a:pPr marL="514350" indent="-514350">
              <a:buAutoNum type="alphaLcParenBoth"/>
            </a:pPr>
            <a:r>
              <a:rPr lang="en-US" dirty="0"/>
              <a:t>strengthened	(b) confirmed 		(c) advanced 		(d) disproved</a:t>
            </a:r>
          </a:p>
          <a:p>
            <a:pPr marL="0" indent="0">
              <a:buNone/>
            </a:pPr>
            <a:r>
              <a:rPr lang="en-US" dirty="0"/>
              <a:t>3. Some experts envision a future in which all major diseases have been eradicated . </a:t>
            </a:r>
          </a:p>
          <a:p>
            <a:pPr marL="514350" indent="-514350">
              <a:buAutoNum type="alphaLcParenBoth"/>
            </a:pPr>
            <a:r>
              <a:rPr lang="en-US" dirty="0"/>
              <a:t>imagine		(b) promote		(c) commend		(d) desire</a:t>
            </a:r>
          </a:p>
          <a:p>
            <a:pPr marL="0" indent="0">
              <a:buNone/>
            </a:pPr>
            <a:r>
              <a:rPr lang="en-US" dirty="0"/>
              <a:t>4. Respectful and open dialogue is essential to sustaining intimate relationships. </a:t>
            </a:r>
          </a:p>
          <a:p>
            <a:pPr marL="514350" indent="-514350">
              <a:buAutoNum type="alphaLcParenBoth"/>
            </a:pPr>
            <a:r>
              <a:rPr lang="en-US" dirty="0"/>
              <a:t>Consistent		(b) authentic		(c) eclectic		(d) close</a:t>
            </a:r>
          </a:p>
          <a:p>
            <a:pPr marL="0" indent="0">
              <a:buNone/>
            </a:pPr>
            <a:r>
              <a:rPr lang="en-US" dirty="0"/>
              <a:t>5. Smallpox decimated the local population, which had no immunity to the foreign disease. </a:t>
            </a:r>
          </a:p>
          <a:p>
            <a:pPr marL="514350" indent="-514350">
              <a:buAutoNum type="alphaLcParenBoth"/>
            </a:pPr>
            <a:r>
              <a:rPr lang="en-US" dirty="0"/>
              <a:t>unleashed		(b) impacted		(c) frightened		(d) destroyed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74774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Test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677211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6. During the presidential debate, economic consideration predominated all other issues being discussed </a:t>
            </a:r>
          </a:p>
          <a:p>
            <a:pPr marL="0" indent="0">
              <a:buNone/>
            </a:pPr>
            <a:r>
              <a:rPr lang="en-US" dirty="0"/>
              <a:t>(a) disregarded		(b) raised		(c) generated		(d) outweighed</a:t>
            </a:r>
          </a:p>
          <a:p>
            <a:pPr marL="0" indent="0">
              <a:buNone/>
            </a:pPr>
            <a:r>
              <a:rPr lang="en-US" dirty="0"/>
              <a:t>7. The Monroe Doctrine was the cornerstone of American foreign policy during the 19</a:t>
            </a:r>
            <a:r>
              <a:rPr lang="en-US" baseline="30000" dirty="0"/>
              <a:t>th</a:t>
            </a:r>
            <a:r>
              <a:rPr lang="en-US" dirty="0"/>
              <a:t> century. </a:t>
            </a:r>
          </a:p>
          <a:p>
            <a:pPr marL="514350" indent="-514350">
              <a:buAutoNum type="alphaLcParenBoth"/>
            </a:pPr>
            <a:r>
              <a:rPr lang="en-US" dirty="0"/>
              <a:t>basis		(b) epitome		(c) formulation		(d) instrument</a:t>
            </a:r>
          </a:p>
          <a:p>
            <a:pPr marL="0" indent="0">
              <a:buNone/>
            </a:pPr>
            <a:r>
              <a:rPr lang="en-US" dirty="0"/>
              <a:t>8. During mating season, male bison try to exert their dominance in the herd. </a:t>
            </a:r>
          </a:p>
          <a:p>
            <a:pPr marL="514350" indent="-514350">
              <a:buAutoNum type="alphaLcParenBoth"/>
            </a:pPr>
            <a:r>
              <a:rPr lang="en-US" dirty="0"/>
              <a:t>achieve		(b) initiate		(c) exercise		(d) retain</a:t>
            </a:r>
          </a:p>
          <a:p>
            <a:pPr marL="0" indent="0">
              <a:buNone/>
            </a:pPr>
            <a:r>
              <a:rPr lang="en-US" dirty="0"/>
              <a:t>9. Napoleon made an attempt at conquering all of Europe, albeit without success. </a:t>
            </a:r>
          </a:p>
          <a:p>
            <a:pPr marL="514350" indent="-514350">
              <a:buAutoNum type="alphaLcParenBoth"/>
            </a:pPr>
            <a:r>
              <a:rPr lang="en-US" dirty="0"/>
              <a:t>undoubtedly 	(b) besides		(c) although		(d) unfortunately</a:t>
            </a:r>
          </a:p>
          <a:p>
            <a:pPr marL="0" indent="0">
              <a:buNone/>
            </a:pPr>
            <a:r>
              <a:rPr lang="en-US" dirty="0"/>
              <a:t>10. Because of population decline in the suburbs, the periphery of the city contains many run-down buildings</a:t>
            </a:r>
          </a:p>
          <a:p>
            <a:pPr marL="514350" indent="-514350">
              <a:buAutoNum type="alphaLcParenBoth"/>
            </a:pPr>
            <a:r>
              <a:rPr lang="en-US" dirty="0"/>
              <a:t>Territory		(b) fringe		(c) apex			(d) core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179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1742</TotalTime>
  <Words>941</Words>
  <Application>Microsoft Office PowerPoint</Application>
  <PresentationFormat>Widescreen</PresentationFormat>
  <Paragraphs>212</Paragraphs>
  <Slides>115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115</vt:i4>
      </vt:variant>
    </vt:vector>
  </HeadingPairs>
  <TitlesOfParts>
    <vt:vector size="119" baseType="lpstr">
      <vt:lpstr>Arial</vt:lpstr>
      <vt:lpstr>Calibri</vt:lpstr>
      <vt:lpstr>Calibri Light</vt:lpstr>
      <vt:lpstr>Office Theme</vt:lpstr>
      <vt:lpstr>subsequently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Quiz 1. (g) 2. (c) 3. (j) 4. (h) 5. (a) 6. (i), 7. (b), 8. (d) 9. (e), 10. (f)</vt:lpstr>
      <vt:lpstr>Review Test 11-15 1. (c) 2. (b) 3. (a) 4. (d) 5. (c) 6. (b), 7. (d), 8. (b) 9. (a), 10. (a)</vt:lpstr>
      <vt:lpstr>Review Test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Indecisive </dc:title>
  <dc:creator>맹 예원</dc:creator>
  <cp:lastModifiedBy>맹 예원</cp:lastModifiedBy>
  <cp:revision>44</cp:revision>
  <dcterms:created xsi:type="dcterms:W3CDTF">2020-03-16T15:09:24Z</dcterms:created>
  <dcterms:modified xsi:type="dcterms:W3CDTF">2020-04-10T06:59:00Z</dcterms:modified>
</cp:coreProperties>
</file>