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2" r:id="rId114"/>
    <p:sldId id="380" r:id="rId115"/>
    <p:sldId id="381" r:id="rId1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8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9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intact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Undamaged, unbroken, whole, complete, unaffected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albeit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Although, though, even though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complex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Intricate, complicated, elaborate, involved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conventional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Traditional, customary, standard, usual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reasonable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Sensible, rational, logical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attainment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Achievement, accomplishment, fulfillment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progressively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increasingly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drawback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Disadvantage, problem, defect, shortcoming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suppress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Hold back, restrain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incidentally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By the way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tactic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Strategy, </a:t>
            </a:r>
            <a:r>
              <a:rPr lang="en-US" sz="6600" b="1" dirty="0" err="1">
                <a:solidFill>
                  <a:schemeClr val="bg1"/>
                </a:solidFill>
              </a:rPr>
              <a:t>maenuver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substantial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Large, considerable, significant, noticeable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verify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Confirm, establish the truth of, validate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sustained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Constant, continued, uninterrupted, prolonged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radical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Fundamental, basic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prime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Peak, high-quality, superior, main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grasp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Understand, catch, comprehend, apprehend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prominently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Very noticeably, conspicuously, notably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precipitate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Bring about, cause, give rise to, trigger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interlock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Link, connect, join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accordingly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Consequently, for that reason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Relevant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Applicable, pertinent, germane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Remarkably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surprisingly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disputable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Challengeable, debatable, arguable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ambitious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Desiring success, aspiring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Congeal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Solidify, harden, stiffen, condense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cautious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Careful, wary, prudent, discreet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realm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Area, field, sphere, domain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dam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Block, obstruct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flattery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praise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amplify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Increase, magnify, enlarge, expand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dimension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Size, magnitude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deplete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Exhaust, empty, use up; reduce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characteristic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Distinctive, peculiar, special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Ice sheet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Glacier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spectator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Viewer, onlooker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bountifully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Abundantly, copiously, plentifully, exuberantly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Suffer paralysis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Lose the ability to move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variation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Variance, fluctuation, difference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periphery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Edge, boundary, border, fringe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apparently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Seemingly, ostensibly, outwardly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Far-reaching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Extensive, widespread, broad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embody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Incarnate, represent, manifest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evade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Escape, avoid, elude, dodge, shun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against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Next to, beside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Due to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Caused by, owing to, attributable to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classify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Categorize, arrange, assort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oblige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Force, require, compel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identical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Same, indistinguishable, equal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intimately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closely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Questionable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Doubtful, suspicious, dubious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spot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Detect, see, find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immerse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Cover, plunge, dip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Not in consensus with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 in agreement with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Be tempted to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 inclined to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Inception </a:t>
            </a:r>
          </a:p>
        </p:txBody>
      </p:sp>
    </p:spTree>
    <p:extLst>
      <p:ext uri="{BB962C8B-B14F-4D97-AF65-F5344CB8AC3E}">
        <p14:creationId xmlns:p14="http://schemas.microsoft.com/office/powerpoint/2010/main" val="14475181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Beginning </a:t>
            </a:r>
          </a:p>
        </p:txBody>
      </p:sp>
    </p:spTree>
    <p:extLst>
      <p:ext uri="{BB962C8B-B14F-4D97-AF65-F5344CB8AC3E}">
        <p14:creationId xmlns:p14="http://schemas.microsoft.com/office/powerpoint/2010/main" val="296653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(g) 2. (c) 3. (j) 4. (h) 5. (a) 6. (i), 7. (b), 8. (d) 9. (e), 10. (f)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Intact </a:t>
            </a:r>
          </a:p>
          <a:p>
            <a:pPr marL="514350" indent="-514350">
              <a:buAutoNum type="arabicPeriod"/>
            </a:pPr>
            <a:r>
              <a:rPr lang="en-US" dirty="0"/>
              <a:t>Drawback </a:t>
            </a:r>
          </a:p>
          <a:p>
            <a:pPr marL="514350" indent="-514350">
              <a:buAutoNum type="arabicPeriod"/>
            </a:pPr>
            <a:r>
              <a:rPr lang="en-US" dirty="0"/>
              <a:t>congeal</a:t>
            </a:r>
          </a:p>
          <a:p>
            <a:pPr marL="514350" indent="-514350">
              <a:buAutoNum type="arabicPeriod"/>
            </a:pPr>
            <a:r>
              <a:rPr lang="en-US" dirty="0"/>
              <a:t>attainment</a:t>
            </a:r>
          </a:p>
          <a:p>
            <a:pPr marL="514350" indent="-514350">
              <a:buAutoNum type="arabicPeriod"/>
            </a:pPr>
            <a:r>
              <a:rPr lang="en-US" dirty="0"/>
              <a:t>realm</a:t>
            </a:r>
          </a:p>
          <a:p>
            <a:pPr marL="514350" indent="-514350">
              <a:buAutoNum type="arabicPeriod"/>
            </a:pPr>
            <a:r>
              <a:rPr lang="en-US" dirty="0"/>
              <a:t>disputable</a:t>
            </a:r>
          </a:p>
          <a:p>
            <a:pPr marL="514350" indent="-514350">
              <a:buAutoNum type="arabicPeriod"/>
            </a:pPr>
            <a:r>
              <a:rPr lang="en-US" dirty="0"/>
              <a:t>Relevant </a:t>
            </a:r>
          </a:p>
          <a:p>
            <a:pPr marL="514350" indent="-514350">
              <a:buAutoNum type="arabicPeriod"/>
            </a:pPr>
            <a:r>
              <a:rPr lang="en-US" dirty="0"/>
              <a:t>variation</a:t>
            </a:r>
          </a:p>
          <a:p>
            <a:pPr marL="514350" indent="-514350">
              <a:buAutoNum type="arabicPeriod"/>
            </a:pPr>
            <a:r>
              <a:rPr lang="en-US" dirty="0"/>
              <a:t>Classify </a:t>
            </a:r>
          </a:p>
          <a:p>
            <a:pPr marL="514350" indent="-514350">
              <a:buAutoNum type="arabicPeriod"/>
            </a:pPr>
            <a:r>
              <a:rPr lang="en-US" dirty="0"/>
              <a:t>Questionable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Area, field, sphere </a:t>
            </a:r>
          </a:p>
          <a:p>
            <a:pPr marL="514350" indent="-514350">
              <a:buAutoNum type="alphaLcPeriod"/>
            </a:pPr>
            <a:r>
              <a:rPr lang="en-US" dirty="0"/>
              <a:t>Applicable, pertinent, germane </a:t>
            </a:r>
          </a:p>
          <a:p>
            <a:pPr marL="514350" indent="-514350">
              <a:buAutoNum type="alphaLcPeriod"/>
            </a:pPr>
            <a:r>
              <a:rPr lang="en-US" dirty="0"/>
              <a:t>Disadvantage, problem, defect </a:t>
            </a:r>
          </a:p>
          <a:p>
            <a:pPr marL="514350" indent="-514350">
              <a:buAutoNum type="alphaLcPeriod"/>
            </a:pPr>
            <a:r>
              <a:rPr lang="en-US" dirty="0"/>
              <a:t>Variance, fluctuation, difference</a:t>
            </a:r>
          </a:p>
          <a:p>
            <a:pPr marL="514350" indent="-514350">
              <a:buAutoNum type="alphaLcPeriod"/>
            </a:pPr>
            <a:r>
              <a:rPr lang="en-US" dirty="0"/>
              <a:t>Categorize, arrange, assort </a:t>
            </a:r>
          </a:p>
          <a:p>
            <a:pPr marL="514350" indent="-514350">
              <a:buAutoNum type="alphaLcPeriod"/>
            </a:pPr>
            <a:r>
              <a:rPr lang="en-US" dirty="0"/>
              <a:t>Doubtful, suspicious, dubious </a:t>
            </a:r>
          </a:p>
          <a:p>
            <a:pPr marL="514350" indent="-514350">
              <a:buAutoNum type="alphaLcPeriod"/>
            </a:pPr>
            <a:r>
              <a:rPr lang="en-US" dirty="0"/>
              <a:t>Undamaged, unbroken, whole</a:t>
            </a:r>
          </a:p>
          <a:p>
            <a:pPr marL="514350" indent="-514350">
              <a:buAutoNum type="alphaLcPeriod"/>
            </a:pPr>
            <a:r>
              <a:rPr lang="en-US" dirty="0"/>
              <a:t>Achievement, accomplishment, fulfillment </a:t>
            </a:r>
          </a:p>
          <a:p>
            <a:pPr marL="514350" indent="-514350">
              <a:buAutoNum type="alphaLcPeriod"/>
            </a:pPr>
            <a:r>
              <a:rPr lang="en-US" dirty="0"/>
              <a:t>Challengeable, debatable, arguable</a:t>
            </a:r>
          </a:p>
          <a:p>
            <a:pPr marL="514350" indent="-514350">
              <a:buAutoNum type="alphaLcPeriod"/>
            </a:pPr>
            <a:r>
              <a:rPr lang="en-US" dirty="0"/>
              <a:t>Solidify, harden, stiffen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Test 11-15	</a:t>
            </a:r>
            <a:r>
              <a:rPr lang="en-US" sz="1600" b="1" dirty="0"/>
              <a:t>1. (c) 2. (b) 3. (a) 4. (d) 5. (c) 6. (b), 7. (d), 8. (b) 9. (a), 10. (a)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7211" cy="435133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Nikola Tesla, the inventor of the induction motor, developed his reputation as a mad scientist</a:t>
            </a:r>
          </a:p>
          <a:p>
            <a:pPr marL="0" indent="0">
              <a:buNone/>
            </a:pPr>
            <a:r>
              <a:rPr lang="en-US" dirty="0"/>
              <a:t>(a) remarkable		(b) renowned		(c) genuine		(d) unusual</a:t>
            </a:r>
          </a:p>
          <a:p>
            <a:pPr marL="0" indent="0">
              <a:buNone/>
            </a:pPr>
            <a:r>
              <a:rPr lang="en-US" dirty="0"/>
              <a:t>2. A 16</a:t>
            </a:r>
            <a:r>
              <a:rPr lang="en-US" baseline="30000" dirty="0"/>
              <a:t>th</a:t>
            </a:r>
            <a:r>
              <a:rPr lang="en-US" dirty="0"/>
              <a:t> century European geographical theory that California was an island was refuted in the later expeditions of Juan Bautista de Anza  </a:t>
            </a:r>
          </a:p>
          <a:p>
            <a:pPr marL="514350" indent="-514350">
              <a:buAutoNum type="alphaLcParenBoth"/>
            </a:pPr>
            <a:r>
              <a:rPr lang="en-US" dirty="0"/>
              <a:t>strengthened	(b) confirmed 		(c) advanced 		(d) disproved</a:t>
            </a:r>
          </a:p>
          <a:p>
            <a:pPr marL="0" indent="0">
              <a:buNone/>
            </a:pPr>
            <a:r>
              <a:rPr lang="en-US" dirty="0"/>
              <a:t>3. Some experts envision a future in which all major diseases have been eradicated . </a:t>
            </a:r>
          </a:p>
          <a:p>
            <a:pPr marL="514350" indent="-514350">
              <a:buAutoNum type="alphaLcParenBoth"/>
            </a:pPr>
            <a:r>
              <a:rPr lang="en-US" dirty="0"/>
              <a:t>imagine		(b) promote		(c) commend		(d) desire</a:t>
            </a:r>
          </a:p>
          <a:p>
            <a:pPr marL="0" indent="0">
              <a:buNone/>
            </a:pPr>
            <a:r>
              <a:rPr lang="en-US" dirty="0"/>
              <a:t>4. Respectful and open dialogue is essential to sustaining intimate relationships. </a:t>
            </a:r>
          </a:p>
          <a:p>
            <a:pPr marL="514350" indent="-514350">
              <a:buAutoNum type="alphaLcParenBoth"/>
            </a:pPr>
            <a:r>
              <a:rPr lang="en-US" dirty="0"/>
              <a:t>Consistent		(b) authentic		(c) eclectic		(d) close</a:t>
            </a:r>
          </a:p>
          <a:p>
            <a:pPr marL="0" indent="0">
              <a:buNone/>
            </a:pPr>
            <a:r>
              <a:rPr lang="en-US" dirty="0"/>
              <a:t>5. Smallpox decimated the local population, which had no immunity to the foreign disease. </a:t>
            </a:r>
          </a:p>
          <a:p>
            <a:pPr marL="514350" indent="-514350">
              <a:buAutoNum type="alphaLcParenBoth"/>
            </a:pPr>
            <a:r>
              <a:rPr lang="en-US" dirty="0"/>
              <a:t>unleashed		(b) impacted		(c) frightened		(d) destroyed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7477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Test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7211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6. During the presidential debate, economic consideration predominated all other issues being discussed </a:t>
            </a:r>
          </a:p>
          <a:p>
            <a:pPr marL="0" indent="0">
              <a:buNone/>
            </a:pPr>
            <a:r>
              <a:rPr lang="en-US" dirty="0"/>
              <a:t>(a) disregarded		(b) raised		(c) generated		(d) outweighed</a:t>
            </a:r>
          </a:p>
          <a:p>
            <a:pPr marL="0" indent="0">
              <a:buNone/>
            </a:pPr>
            <a:r>
              <a:rPr lang="en-US" dirty="0"/>
              <a:t>7. The Monroe Doctrine was the cornerstone of American foreign policy during the 19</a:t>
            </a:r>
            <a:r>
              <a:rPr lang="en-US" baseline="30000" dirty="0"/>
              <a:t>th</a:t>
            </a:r>
            <a:r>
              <a:rPr lang="en-US" dirty="0"/>
              <a:t> century. </a:t>
            </a:r>
          </a:p>
          <a:p>
            <a:pPr marL="514350" indent="-514350">
              <a:buAutoNum type="alphaLcParenBoth"/>
            </a:pPr>
            <a:r>
              <a:rPr lang="en-US" dirty="0"/>
              <a:t>basis		(b) epitome		(c) formulation		(d) instrument</a:t>
            </a:r>
          </a:p>
          <a:p>
            <a:pPr marL="0" indent="0">
              <a:buNone/>
            </a:pPr>
            <a:r>
              <a:rPr lang="en-US" dirty="0"/>
              <a:t>8. During mating season, male bison try to exert their dominance in the herd. </a:t>
            </a:r>
          </a:p>
          <a:p>
            <a:pPr marL="514350" indent="-514350">
              <a:buAutoNum type="alphaLcParenBoth"/>
            </a:pPr>
            <a:r>
              <a:rPr lang="en-US" dirty="0"/>
              <a:t>achieve		(b) initiate		(c) exercise		(d) retain</a:t>
            </a:r>
          </a:p>
          <a:p>
            <a:pPr marL="0" indent="0">
              <a:buNone/>
            </a:pPr>
            <a:r>
              <a:rPr lang="en-US" dirty="0"/>
              <a:t>9. Napoleon made an attempt at conquering all of Europe, albeit without success. </a:t>
            </a:r>
          </a:p>
          <a:p>
            <a:pPr marL="514350" indent="-514350">
              <a:buAutoNum type="alphaLcParenBoth"/>
            </a:pPr>
            <a:r>
              <a:rPr lang="en-US" dirty="0"/>
              <a:t>undoubtedly 	(b) besides		(c) although		(d) unfortunately</a:t>
            </a:r>
          </a:p>
          <a:p>
            <a:pPr marL="0" indent="0">
              <a:buNone/>
            </a:pPr>
            <a:r>
              <a:rPr lang="en-US" dirty="0"/>
              <a:t>10. Because of population decline in the suburbs, the periphery of the city contains many run-down buildings</a:t>
            </a:r>
          </a:p>
          <a:p>
            <a:pPr marL="514350" indent="-514350">
              <a:buAutoNum type="alphaLcParenBoth"/>
            </a:pPr>
            <a:r>
              <a:rPr lang="en-US" dirty="0"/>
              <a:t>Territory		(b) fringe		(c) apex			(d) core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179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1667</TotalTime>
  <Words>946</Words>
  <Application>Microsoft Office PowerPoint</Application>
  <PresentationFormat>Widescreen</PresentationFormat>
  <Paragraphs>212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9" baseType="lpstr">
      <vt:lpstr>Arial</vt:lpstr>
      <vt:lpstr>Calibri</vt:lpstr>
      <vt:lpstr>Calibri Light</vt:lpstr>
      <vt:lpstr>Office Theme</vt:lpstr>
      <vt:lpstr>intact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(g) 2. (c) 3. (j) 4. (h) 5. (a) 6. (i), 7. (b), 8. (d) 9. (e), 10. (f)</vt:lpstr>
      <vt:lpstr>Review Test 11-15 1. (c) 2. (b) 3. (a) 4. (d) 5. (c) 6. (b), 7. (d), 8. (b) 9. (a), 10. (a)</vt:lpstr>
      <vt:lpstr>Review Test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42</cp:revision>
  <dcterms:created xsi:type="dcterms:W3CDTF">2020-03-16T15:09:24Z</dcterms:created>
  <dcterms:modified xsi:type="dcterms:W3CDTF">2020-04-10T06:43:20Z</dcterms:modified>
</cp:coreProperties>
</file>