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2" r:id="rId116"/>
    <p:sldId id="380" r:id="rId117"/>
    <p:sldId id="381" r:id="rId1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modify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alter, adjust, adapt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initially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At first, originally, primarily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critical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Important, crucial, essential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Luminous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Brilliant, bright, shining, glowing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Facilitate 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Ease, make easy, help, assist, aid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refinement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Small improvement, advancement, enhancement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attribute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Characteristic, trait, quality, property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belch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Suddenly emit, discharge, erupt, vent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underrate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Undervalue, underestimate, belittle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immense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Large, enormous, huge, tremendous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Virtue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goodness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Bustling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Busy, lively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distinct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Different, separate, discrete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thriving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Prosperous, successful, flourishing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obvious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Evident, clear, apparent, conspicuous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Exceptional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Extraordinary, abnormal, unusual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cumbersome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Difficult to handle, burdensome, awkward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boon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Great benefit, advantage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optimum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Best, most favorable, supreme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uniformly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Evenly, regularly, consistently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unleash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Release, unloose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acquire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Obtain, gain, procure, earn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enigma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Mystery, puzzle, riddle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steadfast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Unwavering, firm, enduring, resolute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dainty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Delicate, exquisite, refined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anomaly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Irregularity, abnormality, exception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splendid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Marvelous, magnificent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rapport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Bond, relationship, link, tie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Take a critical look at, dispute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scatter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Disperse, dissipate, distribute, spread out, widely spread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escalate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Intensify, increase, mount, rise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temporary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Short-lived, makeshift, for a limited time, transitory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attest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Confirm, support, prove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fortify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Strengthen, reinforce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remove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Eliminate, extract, withdraw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Purpose, goal, aim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plentiful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Abundant, bountiful, rich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Make it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arrive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devastate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Destroy, demolish, ravage, ruin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eminently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Exceptionally, highly, extremely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subtraction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Decrease, deduction, reduction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 a rule of thumb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 general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blur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less distinct, obscure, cloud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relay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Transfer, communicate, transmit, impart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expandable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Able to be enlarged, extendable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scrupulous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Careful, fastidious, meticulous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approximately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About, roughly, nearly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paradoxical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Seemingly contradictory, ironic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Origin, beginning, derivation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adhere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Stick, cleave, cling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available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Accessible, obtainable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Get rid of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Eliminate, remove, dispose of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repel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Drive away, beat off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Maximize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 to the greatest possible degree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outermost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Farthest away, farthest, most remote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bind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Tie, fasten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Visible </a:t>
            </a:r>
          </a:p>
        </p:txBody>
      </p:sp>
    </p:spTree>
    <p:extLst>
      <p:ext uri="{BB962C8B-B14F-4D97-AF65-F5344CB8AC3E}">
        <p14:creationId xmlns:p14="http://schemas.microsoft.com/office/powerpoint/2010/main" val="30655604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Perceptible </a:t>
            </a:r>
          </a:p>
        </p:txBody>
      </p:sp>
    </p:spTree>
    <p:extLst>
      <p:ext uri="{BB962C8B-B14F-4D97-AF65-F5344CB8AC3E}">
        <p14:creationId xmlns:p14="http://schemas.microsoft.com/office/powerpoint/2010/main" val="1362713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(e) 2. (g) 3. (f) 4. (a) 5. (j) 6. (</a:t>
            </a:r>
            <a:r>
              <a:rPr lang="en-US" sz="1600" b="1" dirty="0" err="1"/>
              <a:t>i</a:t>
            </a:r>
            <a:r>
              <a:rPr lang="en-US" sz="1600" b="1" dirty="0"/>
              <a:t>), 7. (b), 8. (c) 9. (d), 10. (h)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luminous</a:t>
            </a:r>
          </a:p>
          <a:p>
            <a:pPr marL="514350" indent="-514350">
              <a:buAutoNum type="arabicPeriod"/>
            </a:pPr>
            <a:r>
              <a:rPr lang="en-US" dirty="0"/>
              <a:t>facilitate</a:t>
            </a:r>
          </a:p>
          <a:p>
            <a:pPr marL="514350" indent="-514350">
              <a:buAutoNum type="arabicPeriod"/>
            </a:pPr>
            <a:r>
              <a:rPr lang="en-US" dirty="0"/>
              <a:t>Rapport </a:t>
            </a:r>
          </a:p>
          <a:p>
            <a:pPr marL="514350" indent="-514350">
              <a:buAutoNum type="arabicPeriod"/>
            </a:pPr>
            <a:r>
              <a:rPr lang="en-US" dirty="0"/>
              <a:t>scatter</a:t>
            </a:r>
          </a:p>
          <a:p>
            <a:pPr marL="514350" indent="-514350">
              <a:buAutoNum type="arabicPeriod"/>
            </a:pPr>
            <a:r>
              <a:rPr lang="en-US" dirty="0"/>
              <a:t>immense</a:t>
            </a:r>
          </a:p>
          <a:p>
            <a:pPr marL="514350" indent="-514350">
              <a:buAutoNum type="arabicPeriod"/>
            </a:pPr>
            <a:r>
              <a:rPr lang="en-US" dirty="0"/>
              <a:t>Attest </a:t>
            </a:r>
          </a:p>
          <a:p>
            <a:pPr marL="514350" indent="-514350">
              <a:buAutoNum type="arabicPeriod"/>
            </a:pPr>
            <a:r>
              <a:rPr lang="en-US" dirty="0"/>
              <a:t>obvious</a:t>
            </a:r>
          </a:p>
          <a:p>
            <a:pPr marL="514350" indent="-514350">
              <a:buAutoNum type="arabicPeriod"/>
            </a:pPr>
            <a:r>
              <a:rPr lang="en-US" dirty="0"/>
              <a:t>Escalate </a:t>
            </a:r>
          </a:p>
          <a:p>
            <a:pPr marL="514350" indent="-514350">
              <a:buAutoNum type="arabicPeriod"/>
            </a:pPr>
            <a:r>
              <a:rPr lang="en-US" dirty="0"/>
              <a:t>Available </a:t>
            </a:r>
          </a:p>
          <a:p>
            <a:pPr marL="514350" indent="-514350">
              <a:buAutoNum type="arabicPeriod"/>
            </a:pPr>
            <a:r>
              <a:rPr lang="en-US" dirty="0"/>
              <a:t>Paradoxical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Disperse, dissipate, distribute </a:t>
            </a:r>
          </a:p>
          <a:p>
            <a:pPr marL="514350" indent="-514350">
              <a:buAutoNum type="alphaLcPeriod"/>
            </a:pPr>
            <a:r>
              <a:rPr lang="en-US" dirty="0"/>
              <a:t>Evident, clear, apparent </a:t>
            </a:r>
          </a:p>
          <a:p>
            <a:pPr marL="514350" indent="-514350">
              <a:buAutoNum type="alphaLcPeriod"/>
            </a:pPr>
            <a:r>
              <a:rPr lang="en-US" dirty="0"/>
              <a:t>Intensify, increase, mount</a:t>
            </a:r>
          </a:p>
          <a:p>
            <a:pPr marL="514350" indent="-514350">
              <a:buAutoNum type="alphaLcPeriod"/>
            </a:pPr>
            <a:r>
              <a:rPr lang="en-US" dirty="0"/>
              <a:t>Accessible, obtainable </a:t>
            </a:r>
          </a:p>
          <a:p>
            <a:pPr marL="514350" indent="-514350">
              <a:buAutoNum type="alphaLcPeriod"/>
            </a:pPr>
            <a:r>
              <a:rPr lang="en-US" dirty="0"/>
              <a:t>Brilliant, bright, shining </a:t>
            </a:r>
          </a:p>
          <a:p>
            <a:pPr marL="514350" indent="-514350">
              <a:buAutoNum type="alphaLcPeriod"/>
            </a:pPr>
            <a:r>
              <a:rPr lang="en-US" dirty="0"/>
              <a:t>Bond, relationship, link</a:t>
            </a:r>
          </a:p>
          <a:p>
            <a:pPr marL="514350" indent="-514350">
              <a:buAutoNum type="alphaLcPeriod"/>
            </a:pPr>
            <a:r>
              <a:rPr lang="en-US" dirty="0"/>
              <a:t>Ease, make easy, help</a:t>
            </a:r>
          </a:p>
          <a:p>
            <a:pPr marL="514350" indent="-514350">
              <a:buAutoNum type="alphaLcPeriod"/>
            </a:pPr>
            <a:r>
              <a:rPr lang="en-US" dirty="0"/>
              <a:t>Seemingly contradictory, ironic</a:t>
            </a:r>
          </a:p>
          <a:p>
            <a:pPr marL="514350" indent="-514350">
              <a:buAutoNum type="alphaLcPeriod"/>
            </a:pPr>
            <a:r>
              <a:rPr lang="en-US" dirty="0"/>
              <a:t>Confirm, support, prove</a:t>
            </a:r>
          </a:p>
          <a:p>
            <a:pPr marL="514350" indent="-514350">
              <a:buAutoNum type="alphaLcPeriod"/>
            </a:pPr>
            <a:r>
              <a:rPr lang="en-US" dirty="0"/>
              <a:t>Large, enormous, huge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Test 6-10	</a:t>
            </a:r>
            <a:r>
              <a:rPr lang="en-US" sz="1600" b="1" dirty="0"/>
              <a:t>1. (c) 2. (b) 3. (a) 4. (d) 5. (c) 6. (b), 7. (d), 8. (b) 9. (a), 10. </a:t>
            </a:r>
            <a:r>
              <a:rPr lang="en-US" sz="1600" b="1"/>
              <a:t>(a)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7211" cy="435133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The Greeks deceived the Trojans with a giant wooden horse that concealed a group of soldiers </a:t>
            </a:r>
          </a:p>
          <a:p>
            <a:pPr marL="0" indent="0">
              <a:buNone/>
            </a:pPr>
            <a:r>
              <a:rPr lang="en-US" dirty="0"/>
              <a:t>(a) Liberated		(b) decorated 		(c) misled		(d) detached </a:t>
            </a:r>
          </a:p>
          <a:p>
            <a:pPr marL="0" indent="0">
              <a:buNone/>
            </a:pPr>
            <a:r>
              <a:rPr lang="en-US" dirty="0"/>
              <a:t>2. An ample supply of oxygen is required for the cells of the body to function correctly. </a:t>
            </a:r>
          </a:p>
          <a:p>
            <a:pPr marL="514350" indent="-514350">
              <a:buAutoNum type="alphaLcParenBoth"/>
            </a:pPr>
            <a:r>
              <a:rPr lang="en-US" dirty="0"/>
              <a:t>Even		(b) abundant 		(c)improved 		(d) average </a:t>
            </a:r>
          </a:p>
          <a:p>
            <a:pPr marL="0" indent="0">
              <a:buNone/>
            </a:pPr>
            <a:r>
              <a:rPr lang="en-US" dirty="0"/>
              <a:t>3. Talented art forgers are able to perfectly duplicate famous works of art. </a:t>
            </a:r>
          </a:p>
          <a:p>
            <a:pPr marL="514350" indent="-514350">
              <a:buAutoNum type="alphaLcParenBoth"/>
            </a:pPr>
            <a:r>
              <a:rPr lang="en-US" dirty="0"/>
              <a:t>Reproduce		(b) depict		(c) capture		(d) absorb</a:t>
            </a:r>
          </a:p>
          <a:p>
            <a:pPr marL="0" indent="0">
              <a:buNone/>
            </a:pPr>
            <a:r>
              <a:rPr lang="en-US" dirty="0"/>
              <a:t>4. Supplementary information is found in an appendix at the back of the textbook. </a:t>
            </a:r>
          </a:p>
          <a:p>
            <a:pPr marL="514350" indent="-514350">
              <a:buAutoNum type="alphaLcParenBoth"/>
            </a:pPr>
            <a:r>
              <a:rPr lang="en-US" dirty="0"/>
              <a:t>Detailed 		(b) useful 		(c) specific 		(d) extra </a:t>
            </a:r>
          </a:p>
          <a:p>
            <a:pPr marL="0" indent="0">
              <a:buNone/>
            </a:pPr>
            <a:r>
              <a:rPr lang="en-US" dirty="0"/>
              <a:t>5. Beneath the city of Paris is a 200-mile intricate network of tunnels that date back to 13</a:t>
            </a:r>
            <a:r>
              <a:rPr lang="en-US" baseline="30000" dirty="0"/>
              <a:t>th</a:t>
            </a:r>
            <a:r>
              <a:rPr lang="en-US" dirty="0"/>
              <a:t> century mining. </a:t>
            </a:r>
          </a:p>
          <a:p>
            <a:pPr marL="514350" indent="-514350">
              <a:buAutoNum type="alphaLcParenBoth"/>
            </a:pPr>
            <a:r>
              <a:rPr lang="en-US" dirty="0"/>
              <a:t>Extensive		(b) isolated 		(c) elaborate 		(d) invisible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477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Test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7211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6. Many procedures became redundant with the advent of the Ford assembly line in the early 20</a:t>
            </a:r>
            <a:r>
              <a:rPr lang="en-US" baseline="30000" dirty="0"/>
              <a:t>th</a:t>
            </a:r>
            <a:r>
              <a:rPr lang="en-US" dirty="0"/>
              <a:t> century. </a:t>
            </a:r>
          </a:p>
          <a:p>
            <a:pPr marL="0" indent="0">
              <a:buNone/>
            </a:pPr>
            <a:r>
              <a:rPr lang="en-US" dirty="0"/>
              <a:t>(a) vague		(b) superfluous		(c) absurd		(d) aggressive</a:t>
            </a:r>
          </a:p>
          <a:p>
            <a:pPr marL="0" indent="0">
              <a:buNone/>
            </a:pPr>
            <a:r>
              <a:rPr lang="en-US" dirty="0"/>
              <a:t>7. The US government offered extremely cheap land as an inducement for people to settle the West. </a:t>
            </a:r>
          </a:p>
          <a:p>
            <a:pPr marL="514350" indent="-514350">
              <a:buAutoNum type="alphaLcParenBoth"/>
            </a:pPr>
            <a:r>
              <a:rPr lang="en-US" dirty="0"/>
              <a:t>aftermath		(b) alternative 		(c)enterprise		(d) incentive</a:t>
            </a:r>
          </a:p>
          <a:p>
            <a:pPr marL="0" indent="0">
              <a:buNone/>
            </a:pPr>
            <a:r>
              <a:rPr lang="en-US" dirty="0"/>
              <a:t>8. The ancient Japanese samurai code required an oath of absolute allegiance to the Emperor unto death. </a:t>
            </a:r>
          </a:p>
          <a:p>
            <a:pPr marL="514350" indent="-514350">
              <a:buAutoNum type="alphaLcParenBoth"/>
            </a:pPr>
            <a:r>
              <a:rPr lang="en-US" dirty="0"/>
              <a:t>consensus		(b) dedication		(c) power		(d) recompense</a:t>
            </a:r>
          </a:p>
          <a:p>
            <a:pPr marL="0" indent="0">
              <a:buNone/>
            </a:pPr>
            <a:r>
              <a:rPr lang="en-US" dirty="0"/>
              <a:t>9. Architects are tasked with finding the optimum balance between form and function in their structures. </a:t>
            </a:r>
          </a:p>
          <a:p>
            <a:pPr marL="514350" indent="-514350">
              <a:buAutoNum type="alphaLcParenBoth"/>
            </a:pPr>
            <a:r>
              <a:rPr lang="en-US" dirty="0"/>
              <a:t>supreme 		(b) required		(c) firm			(d) delicate</a:t>
            </a:r>
          </a:p>
          <a:p>
            <a:pPr marL="0" indent="0">
              <a:buNone/>
            </a:pPr>
            <a:r>
              <a:rPr lang="en-US" dirty="0"/>
              <a:t>10. A common attribute of animal species that live on islands is their comparatively small size. </a:t>
            </a:r>
          </a:p>
          <a:p>
            <a:pPr marL="514350" indent="-514350">
              <a:buAutoNum type="alphaLcParenBoth"/>
            </a:pPr>
            <a:r>
              <a:rPr lang="en-US" dirty="0"/>
              <a:t>characteristic	(b) shortcoming		(c) condition		(d) truism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79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980</Words>
  <Application>Microsoft Office PowerPoint</Application>
  <PresentationFormat>Widescreen</PresentationFormat>
  <Paragraphs>215</Paragraphs>
  <Slides>117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21" baseType="lpstr">
      <vt:lpstr>Arial</vt:lpstr>
      <vt:lpstr>Calibri</vt:lpstr>
      <vt:lpstr>Calibri Light</vt:lpstr>
      <vt:lpstr>Office Theme</vt:lpstr>
      <vt:lpstr>modify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(e) 2. (g) 3. (f) 4. (a) 5. (j) 6. (i), 7. (b), 8. (c) 9. (d), 10. (h)</vt:lpstr>
      <vt:lpstr>Review Test 6-10 1. (c) 2. (b) 3. (a) 4. (d) 5. (c) 6. (b), 7. (d), 8. (b) 9. (a), 10. (a)</vt:lpstr>
      <vt:lpstr>Review Test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24</cp:revision>
  <dcterms:created xsi:type="dcterms:W3CDTF">2020-03-16T15:09:24Z</dcterms:created>
  <dcterms:modified xsi:type="dcterms:W3CDTF">2020-04-10T03:10:27Z</dcterms:modified>
</cp:coreProperties>
</file>