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49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Exploit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Utilize, use, make use of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Account for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Explain, justify, give a reason for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Particular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Specific, Special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Prominent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Noticeable, conspicuous, outstanding; important, leading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Replenish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Refill, restore, renew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Indigenous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Native, aboriginal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Pinpoint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Locate exactly, clearly identify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annihilate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Destroy, completely remove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conversely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On the other hand, contrarily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investigate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Examine, inquire into, look into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assure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Convince, persuade, satisfy, guarantee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entire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Whole, total, complete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Compensate for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up for, atone for, make amends for; balance, offset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postulate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Hypothesize, suppose, claim, propose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magnify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Enlarge, increase, amplify, intensify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afford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Give, offer, provide, grant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conclusive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Definitive, final, enough to settle the issue, clear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unsophisticated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Simple, uncomplicated, not complex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justified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Right, legitimate, just, reasonable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deliberate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Intentional, designed, planned; careful, cautious, thoughtful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Depend on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Rely on, count on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substantiate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Confirm, prove, authenticate, verify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Successively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One after another, sequentially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pervasive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Widespread, prevalent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strenuous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Intense, arduous, laborious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sleek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Smooth, silky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invoke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Call upon, pray to, conjure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impressive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Striking, remarkable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conjunction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Combination, union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astoundingly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Incredibly, surprisingly, shockingly, astonishingly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aftermath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Result, outcome, consequence, aftereffect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Promptly	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Quickly, instantly, straightaway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subdue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Defeat, conquer, vanquish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extant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Surviving, in existence, existing, living, remaining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sedentary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Stationary, settled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eliminate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Get rid of, remove, discard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perfect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v. Refine, improve, develop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err="1"/>
              <a:t>geunine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True, real, authentic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dominant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Prevailing, prominent, supreme, chief, ruling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unrivaled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Unequaled, unparalleled, matchless, peerless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paradox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Contradiction, absurdity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neglect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Ignore, disregard; fail, forget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Remember, recollect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ascend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Rise, climb, mount, go up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solid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Substantial, fixed, sturdy, robust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Contour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inhabit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Live in, occupy, dwell in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irrevocably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Permanently, irreversibly, irretrievably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Superficially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Apparently, not deeply, externally, on the surface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stunted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Underdeveloped, hindered, hampered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malleable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flexible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mean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Signify, express, indicate; average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exclude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Keep out, leave out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mature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Get older, grow up, age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pillar</a:t>
            </a:r>
          </a:p>
        </p:txBody>
      </p:sp>
    </p:spTree>
    <p:extLst>
      <p:ext uri="{BB962C8B-B14F-4D97-AF65-F5344CB8AC3E}">
        <p14:creationId xmlns:p14="http://schemas.microsoft.com/office/powerpoint/2010/main" val="401253437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Column, post</a:t>
            </a:r>
          </a:p>
        </p:txBody>
      </p:sp>
    </p:spTree>
    <p:extLst>
      <p:ext uri="{BB962C8B-B14F-4D97-AF65-F5344CB8AC3E}">
        <p14:creationId xmlns:p14="http://schemas.microsoft.com/office/powerpoint/2010/main" val="6043452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encroachment</a:t>
            </a:r>
          </a:p>
        </p:txBody>
      </p:sp>
    </p:spTree>
    <p:extLst>
      <p:ext uri="{BB962C8B-B14F-4D97-AF65-F5344CB8AC3E}">
        <p14:creationId xmlns:p14="http://schemas.microsoft.com/office/powerpoint/2010/main" val="124118517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(gradual) invasion, intrusion</a:t>
            </a:r>
          </a:p>
        </p:txBody>
      </p:sp>
    </p:spTree>
    <p:extLst>
      <p:ext uri="{BB962C8B-B14F-4D97-AF65-F5344CB8AC3E}">
        <p14:creationId xmlns:p14="http://schemas.microsoft.com/office/powerpoint/2010/main" val="35888395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 wonder</a:t>
            </a:r>
          </a:p>
        </p:txBody>
      </p:sp>
    </p:spTree>
    <p:extLst>
      <p:ext uri="{BB962C8B-B14F-4D97-AF65-F5344CB8AC3E}">
        <p14:creationId xmlns:p14="http://schemas.microsoft.com/office/powerpoint/2010/main" val="15831748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Unsurprisingly, unsurprising</a:t>
            </a:r>
          </a:p>
        </p:txBody>
      </p:sp>
    </p:spTree>
    <p:extLst>
      <p:ext uri="{BB962C8B-B14F-4D97-AF65-F5344CB8AC3E}">
        <p14:creationId xmlns:p14="http://schemas.microsoft.com/office/powerpoint/2010/main" val="2854786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</a:t>
            </a:r>
            <a:r>
              <a:rPr lang="en-US" sz="1600" b="1" dirty="0" err="1"/>
              <a:t>i</a:t>
            </a:r>
            <a:r>
              <a:rPr lang="en-US" sz="1600" b="1" dirty="0"/>
              <a:t>) 3. (h) 4. (d) 5. (f) 6. (j), 7. (e), 8. (g) 9. (b), 10. (a)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Exploit </a:t>
            </a:r>
          </a:p>
          <a:p>
            <a:pPr marL="514350" indent="-514350">
              <a:buAutoNum type="arabicPeriod"/>
            </a:pPr>
            <a:r>
              <a:rPr lang="en-US" dirty="0"/>
              <a:t>Indigenous</a:t>
            </a:r>
          </a:p>
          <a:p>
            <a:pPr marL="514350" indent="-514350">
              <a:buAutoNum type="arabicPeriod"/>
            </a:pPr>
            <a:r>
              <a:rPr lang="en-US" dirty="0"/>
              <a:t>Pervasive</a:t>
            </a:r>
          </a:p>
          <a:p>
            <a:pPr marL="514350" indent="-514350">
              <a:buAutoNum type="arabicPeriod"/>
            </a:pPr>
            <a:r>
              <a:rPr lang="en-US" dirty="0"/>
              <a:t>Promptly</a:t>
            </a:r>
          </a:p>
          <a:p>
            <a:pPr marL="514350" indent="-514350">
              <a:buAutoNum type="arabicPeriod"/>
            </a:pPr>
            <a:r>
              <a:rPr lang="en-US" dirty="0"/>
              <a:t>Conversely </a:t>
            </a:r>
          </a:p>
          <a:p>
            <a:pPr marL="514350" indent="-514350">
              <a:buAutoNum type="arabicPeriod"/>
            </a:pPr>
            <a:r>
              <a:rPr lang="en-US" dirty="0"/>
              <a:t>Afford</a:t>
            </a:r>
          </a:p>
          <a:p>
            <a:pPr marL="514350" indent="-514350">
              <a:buAutoNum type="arabicPeriod"/>
            </a:pPr>
            <a:r>
              <a:rPr lang="en-US" dirty="0"/>
              <a:t>Assure</a:t>
            </a:r>
          </a:p>
          <a:p>
            <a:pPr marL="514350" indent="-514350">
              <a:buAutoNum type="arabicPeriod"/>
            </a:pPr>
            <a:r>
              <a:rPr lang="en-US" dirty="0"/>
              <a:t>Superficially</a:t>
            </a:r>
          </a:p>
          <a:p>
            <a:pPr marL="514350" indent="-514350">
              <a:buAutoNum type="arabicPeriod"/>
            </a:pPr>
            <a:r>
              <a:rPr lang="en-US" dirty="0"/>
              <a:t>Mature</a:t>
            </a:r>
          </a:p>
          <a:p>
            <a:pPr marL="514350" indent="-514350">
              <a:buAutoNum type="arabicPeriod"/>
            </a:pPr>
            <a:r>
              <a:rPr lang="en-US" dirty="0"/>
              <a:t>invoke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Call upon</a:t>
            </a:r>
          </a:p>
          <a:p>
            <a:pPr marL="514350" indent="-514350">
              <a:buAutoNum type="alphaLcPeriod"/>
            </a:pPr>
            <a:r>
              <a:rPr lang="en-US" dirty="0"/>
              <a:t>Get older, grow up, age</a:t>
            </a:r>
          </a:p>
          <a:p>
            <a:pPr marL="514350" indent="-514350">
              <a:buAutoNum type="alphaLcPeriod"/>
            </a:pPr>
            <a:r>
              <a:rPr lang="en-US" dirty="0"/>
              <a:t>Utilize, use, make use of</a:t>
            </a:r>
          </a:p>
          <a:p>
            <a:pPr marL="514350" indent="-514350">
              <a:buAutoNum type="alphaLcPeriod"/>
            </a:pPr>
            <a:r>
              <a:rPr lang="en-US" dirty="0"/>
              <a:t>Quickly, instantly, straightaway</a:t>
            </a:r>
          </a:p>
          <a:p>
            <a:pPr marL="514350" indent="-514350">
              <a:buAutoNum type="alphaLcPeriod"/>
            </a:pPr>
            <a:r>
              <a:rPr lang="en-US" dirty="0"/>
              <a:t>Convince, persuade, satisfy</a:t>
            </a:r>
          </a:p>
          <a:p>
            <a:pPr marL="514350" indent="-514350">
              <a:buAutoNum type="alphaLcPeriod"/>
            </a:pPr>
            <a:r>
              <a:rPr lang="en-US" dirty="0"/>
              <a:t>On the other hand, contrarily</a:t>
            </a:r>
          </a:p>
          <a:p>
            <a:pPr marL="514350" indent="-514350">
              <a:buAutoNum type="alphaLcPeriod"/>
            </a:pPr>
            <a:r>
              <a:rPr lang="en-US" dirty="0"/>
              <a:t>Apparently, not deeply, externally</a:t>
            </a:r>
          </a:p>
          <a:p>
            <a:pPr marL="514350" indent="-514350">
              <a:buAutoNum type="alphaLcPeriod"/>
            </a:pPr>
            <a:r>
              <a:rPr lang="en-US" dirty="0"/>
              <a:t>Widespread, prevalent </a:t>
            </a:r>
          </a:p>
          <a:p>
            <a:pPr marL="514350" indent="-514350">
              <a:buAutoNum type="alphaLcPeriod"/>
            </a:pPr>
            <a:r>
              <a:rPr lang="en-US" dirty="0"/>
              <a:t>Native, aboriginal</a:t>
            </a:r>
          </a:p>
          <a:p>
            <a:pPr marL="514350" indent="-514350">
              <a:buAutoNum type="alphaLcPeriod"/>
            </a:pPr>
            <a:r>
              <a:rPr lang="en-US" dirty="0"/>
              <a:t>Give, offer, provide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</TotalTime>
  <Words>574</Words>
  <Application>Microsoft Office PowerPoint</Application>
  <PresentationFormat>Widescreen</PresentationFormat>
  <Paragraphs>194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Exploit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(i) 3. (h) 4. (d) 5. (f) 6. (j), 7. (e), 8. (g) 9. (b), 10. (a)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9</cp:revision>
  <dcterms:created xsi:type="dcterms:W3CDTF">2020-03-16T15:09:24Z</dcterms:created>
  <dcterms:modified xsi:type="dcterms:W3CDTF">2020-03-17T04:20:03Z</dcterms:modified>
</cp:coreProperties>
</file>